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4" r:id="rId2"/>
  </p:sldMasterIdLst>
  <p:sldIdLst>
    <p:sldId id="290" r:id="rId3"/>
    <p:sldId id="281" r:id="rId4"/>
    <p:sldId id="274" r:id="rId5"/>
    <p:sldId id="256" r:id="rId6"/>
    <p:sldId id="275" r:id="rId7"/>
    <p:sldId id="258" r:id="rId8"/>
    <p:sldId id="257" r:id="rId9"/>
    <p:sldId id="259" r:id="rId10"/>
    <p:sldId id="276" r:id="rId11"/>
    <p:sldId id="261" r:id="rId12"/>
    <p:sldId id="277" r:id="rId13"/>
    <p:sldId id="289" r:id="rId14"/>
    <p:sldId id="269" r:id="rId15"/>
    <p:sldId id="264" r:id="rId16"/>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99FF"/>
    <a:srgbClr val="FFFFCC"/>
    <a:srgbClr val="FF0000"/>
    <a:srgbClr val="00FFCC"/>
    <a:srgbClr val="FFCCFF"/>
    <a:srgbClr val="CCFFCC"/>
    <a:srgbClr val="99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29" autoAdjust="0"/>
    <p:restoredTop sz="94660"/>
  </p:normalViewPr>
  <p:slideViewPr>
    <p:cSldViewPr>
      <p:cViewPr varScale="1">
        <p:scale>
          <a:sx n="68" d="100"/>
          <a:sy n="68" d="100"/>
        </p:scale>
        <p:origin x="-59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B765FB-E879-4F70-B20B-19ADEE391901}" type="slidenum">
              <a:rPr lang="en-US"/>
              <a:pPr/>
              <a:t>‹#›</a:t>
            </a:fld>
            <a:endParaRPr lang="en-US"/>
          </a:p>
        </p:txBody>
      </p:sp>
    </p:spTree>
  </p:cSld>
  <p:clrMapOvr>
    <a:masterClrMapping/>
  </p:clrMapOvr>
  <p:transition>
    <p:cover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5F2968-06B0-4DA2-8EFB-C30D45594A71}" type="slidenum">
              <a:rPr lang="en-US"/>
              <a:pPr/>
              <a:t>‹#›</a:t>
            </a:fld>
            <a:endParaRPr lang="en-US"/>
          </a:p>
        </p:txBody>
      </p:sp>
    </p:spTree>
  </p:cSld>
  <p:clrMapOvr>
    <a:masterClrMapping/>
  </p:clrMapOvr>
  <p:transition>
    <p:cover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AD0DD0-F496-4D32-A9E2-EA50AAF1649E}" type="slidenum">
              <a:rPr lang="en-US"/>
              <a:pPr/>
              <a:t>‹#›</a:t>
            </a:fld>
            <a:endParaRPr lang="en-US"/>
          </a:p>
        </p:txBody>
      </p:sp>
    </p:spTree>
  </p:cSld>
  <p:clrMapOvr>
    <a:masterClrMapping/>
  </p:clrMapOvr>
  <p:transition>
    <p:cover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C1788D41-701B-45BF-9937-276305D13FFF}" type="slidenum">
              <a:rPr lang="en-US"/>
              <a:pPr/>
              <a:t>‹#›</a:t>
            </a:fld>
            <a:endParaRPr lang="en-US"/>
          </a:p>
        </p:txBody>
      </p:sp>
    </p:spTree>
  </p:cSld>
  <p:clrMapOvr>
    <a:masterClrMapping/>
  </p:clrMapOvr>
  <p:transition>
    <p:cover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65FB-E879-4F70-B20B-19ADEE391901}"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6B703-4FC9-486D-9487-9FC12FBC9BE9}"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67F038-F1B8-4A03-B287-EC2F098D2D84}"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F25B09-A14D-4990-A6FC-8E6DEF0E5F0F}"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CB54C9-87DE-4FA0-B70F-8BFD18BEF73A}"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10AF2A-5623-4EA3-91B9-D90FDF652BB6}"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6B965B-DF41-4990-9065-C843BA3A2C4E}"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B6B703-4FC9-486D-9487-9FC12FBC9BE9}" type="slidenum">
              <a:rPr lang="en-US"/>
              <a:pPr/>
              <a:t>‹#›</a:t>
            </a:fld>
            <a:endParaRPr lang="en-US"/>
          </a:p>
        </p:txBody>
      </p:sp>
    </p:spTree>
  </p:cSld>
  <p:clrMapOvr>
    <a:masterClrMapping/>
  </p:clrMapOvr>
  <p:transition>
    <p:cover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5C7B33-51DE-454A-A20C-EBBDAC7C416F}"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D5A8D0-ADB0-4B91-9459-115D8FD0764B}"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F2968-06B0-4DA2-8EFB-C30D45594A71}"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AD0DD0-F496-4D32-A9E2-EA50AAF1649E}" type="slidenum">
              <a:rPr lang="en-US" smtClean="0"/>
              <a:pPr/>
              <a:t>‹#›</a:t>
            </a:fld>
            <a:endParaRPr lang="en-US"/>
          </a:p>
        </p:txBody>
      </p:sp>
    </p:spTree>
  </p:cSld>
  <p:clrMapOvr>
    <a:masterClrMapping/>
  </p:clrMapOvr>
  <p:transition>
    <p:cover dir="u"/>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C1788D41-701B-45BF-9937-276305D13FFF}" type="slidenum">
              <a:rPr lang="en-US"/>
              <a:pPr/>
              <a:t>‹#›</a:t>
            </a:fld>
            <a:endParaRPr lang="en-US"/>
          </a:p>
        </p:txBody>
      </p:sp>
    </p:spTree>
  </p:cSld>
  <p:clrMapOvr>
    <a:masterClrMapping/>
  </p:clrMapOvr>
  <p:transition>
    <p:cover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E67F038-F1B8-4A03-B287-EC2F098D2D84}" type="slidenum">
              <a:rPr lang="en-US"/>
              <a:pPr/>
              <a:t>‹#›</a:t>
            </a:fld>
            <a:endParaRPr lang="en-US"/>
          </a:p>
        </p:txBody>
      </p:sp>
    </p:spTree>
  </p:cSld>
  <p:clrMapOvr>
    <a:masterClrMapping/>
  </p:clrMapOvr>
  <p:transition>
    <p:cover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6F25B09-A14D-4990-A6FC-8E6DEF0E5F0F}" type="slidenum">
              <a:rPr lang="en-US"/>
              <a:pPr/>
              <a:t>‹#›</a:t>
            </a:fld>
            <a:endParaRPr lang="en-US"/>
          </a:p>
        </p:txBody>
      </p:sp>
    </p:spTree>
  </p:cSld>
  <p:clrMapOvr>
    <a:masterClrMapping/>
  </p:clrMapOvr>
  <p:transition>
    <p:cover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1CB54C9-87DE-4FA0-B70F-8BFD18BEF73A}" type="slidenum">
              <a:rPr lang="en-US"/>
              <a:pPr/>
              <a:t>‹#›</a:t>
            </a:fld>
            <a:endParaRPr lang="en-US"/>
          </a:p>
        </p:txBody>
      </p:sp>
    </p:spTree>
  </p:cSld>
  <p:clrMapOvr>
    <a:masterClrMapping/>
  </p:clrMapOvr>
  <p:transition>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210AF2A-5623-4EA3-91B9-D90FDF652BB6}" type="slidenum">
              <a:rPr lang="en-US"/>
              <a:pPr/>
              <a:t>‹#›</a:t>
            </a:fld>
            <a:endParaRPr lang="en-US"/>
          </a:p>
        </p:txBody>
      </p:sp>
    </p:spTree>
  </p:cSld>
  <p:clrMapOvr>
    <a:masterClrMapping/>
  </p:clrMapOvr>
  <p:transition>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F6B965B-DF41-4990-9065-C843BA3A2C4E}" type="slidenum">
              <a:rPr lang="en-US"/>
              <a:pPr/>
              <a:t>‹#›</a:t>
            </a:fld>
            <a:endParaRPr lang="en-US"/>
          </a:p>
        </p:txBody>
      </p:sp>
    </p:spTree>
  </p:cSld>
  <p:clrMapOvr>
    <a:masterClrMapping/>
  </p:clrMapOvr>
  <p:transition>
    <p:cover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75C7B33-51DE-454A-A20C-EBBDAC7C416F}" type="slidenum">
              <a:rPr lang="en-US"/>
              <a:pPr/>
              <a:t>‹#›</a:t>
            </a:fld>
            <a:endParaRPr lang="en-US"/>
          </a:p>
        </p:txBody>
      </p:sp>
    </p:spTree>
  </p:cSld>
  <p:clrMapOvr>
    <a:masterClrMapping/>
  </p:clrMapOvr>
  <p:transition>
    <p:cover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8D5A8D0-ADB0-4B91-9459-115D8FD0764B}" type="slidenum">
              <a:rPr lang="en-US"/>
              <a:pPr/>
              <a:t>‹#›</a:t>
            </a:fld>
            <a:endParaRPr lang="en-US"/>
          </a:p>
        </p:txBody>
      </p:sp>
    </p:spTree>
  </p:cSld>
  <p:clrMapOvr>
    <a:masterClrMapping/>
  </p:clrMapOvr>
  <p:transition>
    <p:cover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5C2A00E5-C9A5-4845-8342-86B5D5B4BFA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cover dir="u"/>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A00E5-C9A5-4845-8342-86B5D5B4BFA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ransition>
    <p:cover dir="u"/>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3693319"/>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MÔN: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LỊCH SỬ LỚP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5</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Tiết</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5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Tuần</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5</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TÊN </a:t>
            </a:r>
            <a:r>
              <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BÀI</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a:t>
            </a:r>
          </a:p>
          <a:p>
            <a:pPr algn="ctr" fontAlgn="auto">
              <a:lnSpc>
                <a:spcPct val="150000"/>
              </a:lnSpc>
              <a:spcBef>
                <a:spcPts val="0"/>
              </a:spcBef>
              <a:spcAft>
                <a:spcPts val="0"/>
              </a:spcAft>
              <a:defRPr/>
            </a:pPr>
            <a:r>
              <a:rPr lang="en-US" sz="28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28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PHAN BỘI CHÂU VÀ PHONG TRÀO ĐÔNG DU</a:t>
            </a:r>
            <a:endParaRPr lang="en-US" sz="28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algn="ctr"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GV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t</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hực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hiện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Nguyễn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Ngọc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Ánh</a:t>
            </a:r>
            <a:endPar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ransition>
    <p:cover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5" name="Picture 5" descr="Valentine 12 02 "/>
          <p:cNvPicPr>
            <a:picLocks noChangeAspect="1" noChangeArrowheads="1"/>
          </p:cNvPicPr>
          <p:nvPr/>
        </p:nvPicPr>
        <p:blipFill>
          <a:blip r:embed="rId2"/>
          <a:srcRect t="63342"/>
          <a:stretch>
            <a:fillRect/>
          </a:stretch>
        </p:blipFill>
        <p:spPr bwMode="auto">
          <a:xfrm>
            <a:off x="0" y="4343400"/>
            <a:ext cx="9144000" cy="2514600"/>
          </a:xfrm>
          <a:prstGeom prst="rect">
            <a:avLst/>
          </a:prstGeom>
          <a:noFill/>
        </p:spPr>
      </p:pic>
      <p:sp>
        <p:nvSpPr>
          <p:cNvPr id="10249" name="Text Box 9"/>
          <p:cNvSpPr txBox="1">
            <a:spLocks noChangeArrowheads="1"/>
          </p:cNvSpPr>
          <p:nvPr/>
        </p:nvSpPr>
        <p:spPr bwMode="auto">
          <a:xfrm>
            <a:off x="609600" y="1600200"/>
            <a:ext cx="7696200" cy="822325"/>
          </a:xfrm>
          <a:prstGeom prst="rect">
            <a:avLst/>
          </a:prstGeom>
          <a:noFill/>
          <a:ln w="9525">
            <a:noFill/>
            <a:miter lim="800000"/>
            <a:headEnd/>
            <a:tailEnd/>
          </a:ln>
          <a:effectLst/>
        </p:spPr>
        <p:txBody>
          <a:bodyPr>
            <a:spAutoFit/>
          </a:bodyPr>
          <a:lstStyle/>
          <a:p>
            <a:pPr>
              <a:spcBef>
                <a:spcPct val="50000"/>
              </a:spcBef>
            </a:pPr>
            <a:r>
              <a:rPr lang="en-US" sz="2400"/>
              <a:t>Sự phát triển của phong trào Đông du khiến thực dân Pháp lo ngại….Đến năm 1909 phong trào tan rã.</a:t>
            </a:r>
          </a:p>
        </p:txBody>
      </p:sp>
      <p:sp>
        <p:nvSpPr>
          <p:cNvPr id="10250" name="Text Box 10"/>
          <p:cNvSpPr txBox="1">
            <a:spLocks noChangeArrowheads="1"/>
          </p:cNvSpPr>
          <p:nvPr/>
        </p:nvSpPr>
        <p:spPr bwMode="auto">
          <a:xfrm>
            <a:off x="533400" y="2286000"/>
            <a:ext cx="7924800" cy="457200"/>
          </a:xfrm>
          <a:prstGeom prst="rect">
            <a:avLst/>
          </a:prstGeom>
          <a:noFill/>
          <a:ln w="9525">
            <a:noFill/>
            <a:miter lim="800000"/>
            <a:headEnd/>
            <a:tailEnd/>
          </a:ln>
          <a:effectLst/>
        </p:spPr>
        <p:txBody>
          <a:bodyPr>
            <a:spAutoFit/>
          </a:bodyPr>
          <a:lstStyle/>
          <a:p>
            <a:pPr>
              <a:spcBef>
                <a:spcPct val="50000"/>
              </a:spcBef>
            </a:pPr>
            <a:r>
              <a:rPr lang="en-US" sz="2400"/>
              <a:t>Thảo luận nhóm: Tại sao phong trào Đông du thất bại?</a:t>
            </a:r>
          </a:p>
        </p:txBody>
      </p:sp>
      <p:pic>
        <p:nvPicPr>
          <p:cNvPr id="10251" name="Picture 11" descr="j0233018"/>
          <p:cNvPicPr>
            <a:picLocks noChangeAspect="1" noChangeArrowheads="1"/>
          </p:cNvPicPr>
          <p:nvPr/>
        </p:nvPicPr>
        <p:blipFill>
          <a:blip r:embed="rId3"/>
          <a:srcRect/>
          <a:stretch>
            <a:fillRect/>
          </a:stretch>
        </p:blipFill>
        <p:spPr bwMode="auto">
          <a:xfrm>
            <a:off x="4038600" y="2743200"/>
            <a:ext cx="4111625" cy="3275013"/>
          </a:xfrm>
          <a:prstGeom prst="rect">
            <a:avLst/>
          </a:prstGeom>
          <a:noFill/>
          <a:ln w="9525">
            <a:noFill/>
            <a:miter lim="800000"/>
            <a:headEnd/>
            <a:tailEnd/>
          </a:ln>
          <a:effectLst/>
        </p:spPr>
      </p:pic>
      <p:sp>
        <p:nvSpPr>
          <p:cNvPr id="10252" name="Text Box 12"/>
          <p:cNvSpPr txBox="1">
            <a:spLocks noChangeArrowheads="1"/>
          </p:cNvSpPr>
          <p:nvPr/>
        </p:nvSpPr>
        <p:spPr bwMode="auto">
          <a:xfrm>
            <a:off x="0" y="3276600"/>
            <a:ext cx="3886200" cy="1552575"/>
          </a:xfrm>
          <a:prstGeom prst="rect">
            <a:avLst/>
          </a:prstGeom>
          <a:noFill/>
          <a:ln w="9525">
            <a:noFill/>
            <a:miter lim="800000"/>
            <a:headEnd/>
            <a:tailEnd/>
          </a:ln>
          <a:effectLst/>
        </p:spPr>
        <p:txBody>
          <a:bodyPr>
            <a:spAutoFit/>
          </a:bodyPr>
          <a:lstStyle/>
          <a:p>
            <a:pPr>
              <a:spcBef>
                <a:spcPct val="50000"/>
              </a:spcBef>
            </a:pPr>
            <a:r>
              <a:rPr lang="en-US"/>
              <a:t>-</a:t>
            </a:r>
            <a:r>
              <a:rPr lang="en-US" sz="2400"/>
              <a:t>Thực dân Pháp cấu kết với chính phủ Nhật trục xuất nhóm thanh niên Việt Nam. Năm 1909 phong trào tan rã</a:t>
            </a:r>
          </a:p>
        </p:txBody>
      </p:sp>
      <p:sp>
        <p:nvSpPr>
          <p:cNvPr id="10254" name="Text Box 14"/>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10255" name="Text Box 15"/>
          <p:cNvSpPr txBox="1">
            <a:spLocks noChangeArrowheads="1"/>
          </p:cNvSpPr>
          <p:nvPr/>
        </p:nvSpPr>
        <p:spPr bwMode="auto">
          <a:xfrm>
            <a:off x="457200" y="9906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49"/>
                                        </p:tgtEl>
                                        <p:attrNameLst>
                                          <p:attrName>style.visibility</p:attrName>
                                        </p:attrNameLst>
                                      </p:cBhvr>
                                      <p:to>
                                        <p:strVal val="visible"/>
                                      </p:to>
                                    </p:set>
                                    <p:animEffect transition="in" filter="checkerboard(across)">
                                      <p:cBhvr>
                                        <p:cTn id="7" dur="500"/>
                                        <p:tgtEl>
                                          <p:spTgt spid="1024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nodeType="clickEffect">
                                  <p:stCondLst>
                                    <p:cond delay="0"/>
                                  </p:stCondLst>
                                  <p:childTnLst>
                                    <p:set>
                                      <p:cBhvr>
                                        <p:cTn id="11" dur="1" fill="hold">
                                          <p:stCondLst>
                                            <p:cond delay="0"/>
                                          </p:stCondLst>
                                        </p:cTn>
                                        <p:tgtEl>
                                          <p:spTgt spid="10251"/>
                                        </p:tgtEl>
                                        <p:attrNameLst>
                                          <p:attrName>style.visibility</p:attrName>
                                        </p:attrNameLst>
                                      </p:cBhvr>
                                      <p:to>
                                        <p:strVal val="visible"/>
                                      </p:to>
                                    </p:set>
                                    <p:animEffect transition="in" filter="slide(fromRight)">
                                      <p:cBhvr>
                                        <p:cTn id="12" dur="500"/>
                                        <p:tgtEl>
                                          <p:spTgt spid="10251"/>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0250"/>
                                        </p:tgtEl>
                                        <p:attrNameLst>
                                          <p:attrName>style.visibility</p:attrName>
                                        </p:attrNameLst>
                                      </p:cBhvr>
                                      <p:to>
                                        <p:strVal val="visible"/>
                                      </p:to>
                                    </p:set>
                                    <p:anim calcmode="discrete" valueType="clr">
                                      <p:cBhvr override="childStyle">
                                        <p:cTn id="17" dur="80"/>
                                        <p:tgtEl>
                                          <p:spTgt spid="10250"/>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0250"/>
                                        </p:tgtEl>
                                        <p:attrNameLst>
                                          <p:attrName>fillcolor</p:attrName>
                                        </p:attrNameLst>
                                      </p:cBhvr>
                                      <p:tavLst>
                                        <p:tav tm="0">
                                          <p:val>
                                            <p:clrVal>
                                              <a:schemeClr val="accent2"/>
                                            </p:clrVal>
                                          </p:val>
                                        </p:tav>
                                        <p:tav tm="50000">
                                          <p:val>
                                            <p:clrVal>
                                              <a:schemeClr val="hlink"/>
                                            </p:clrVal>
                                          </p:val>
                                        </p:tav>
                                      </p:tavLst>
                                    </p:anim>
                                    <p:set>
                                      <p:cBhvr>
                                        <p:cTn id="19" dur="80"/>
                                        <p:tgtEl>
                                          <p:spTgt spid="10250"/>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0252"/>
                                        </p:tgtEl>
                                        <p:attrNameLst>
                                          <p:attrName>style.visibility</p:attrName>
                                        </p:attrNameLst>
                                      </p:cBhvr>
                                      <p:to>
                                        <p:strVal val="visible"/>
                                      </p:to>
                                    </p:set>
                                    <p:animEffect transition="in" filter="fade">
                                      <p:cBhvr>
                                        <p:cTn id="24" dur="1000"/>
                                        <p:tgtEl>
                                          <p:spTgt spid="10252"/>
                                        </p:tgtEl>
                                      </p:cBhvr>
                                    </p:animEffect>
                                    <p:anim calcmode="lin" valueType="num">
                                      <p:cBhvr>
                                        <p:cTn id="25" dur="1000" fill="hold"/>
                                        <p:tgtEl>
                                          <p:spTgt spid="10252"/>
                                        </p:tgtEl>
                                        <p:attrNameLst>
                                          <p:attrName>ppt_x</p:attrName>
                                        </p:attrNameLst>
                                      </p:cBhvr>
                                      <p:tavLst>
                                        <p:tav tm="0">
                                          <p:val>
                                            <p:strVal val="#ppt_x"/>
                                          </p:val>
                                        </p:tav>
                                        <p:tav tm="100000">
                                          <p:val>
                                            <p:strVal val="#ppt_x"/>
                                          </p:val>
                                        </p:tav>
                                      </p:tavLst>
                                    </p:anim>
                                    <p:anim calcmode="lin" valueType="num">
                                      <p:cBhvr>
                                        <p:cTn id="26" dur="1000" fill="hold"/>
                                        <p:tgtEl>
                                          <p:spTgt spid="1025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8" fill="hold" grpId="0" nodeType="clickEffect">
                                  <p:stCondLst>
                                    <p:cond delay="0"/>
                                  </p:stCondLst>
                                  <p:childTnLst>
                                    <p:set>
                                      <p:cBhvr>
                                        <p:cTn id="30" dur="1" fill="hold">
                                          <p:stCondLst>
                                            <p:cond delay="0"/>
                                          </p:stCondLst>
                                        </p:cTn>
                                        <p:tgtEl>
                                          <p:spTgt spid="10255"/>
                                        </p:tgtEl>
                                        <p:attrNameLst>
                                          <p:attrName>style.visibility</p:attrName>
                                        </p:attrNameLst>
                                      </p:cBhvr>
                                      <p:to>
                                        <p:strVal val="visible"/>
                                      </p:to>
                                    </p:set>
                                    <p:anim calcmode="lin" valueType="num">
                                      <p:cBhvr additive="base">
                                        <p:cTn id="31" dur="5000" fill="hold"/>
                                        <p:tgtEl>
                                          <p:spTgt spid="10255"/>
                                        </p:tgtEl>
                                        <p:attrNameLst>
                                          <p:attrName>ppt_x</p:attrName>
                                        </p:attrNameLst>
                                      </p:cBhvr>
                                      <p:tavLst>
                                        <p:tav tm="0">
                                          <p:val>
                                            <p:strVal val="0-#ppt_w/2"/>
                                          </p:val>
                                        </p:tav>
                                        <p:tav tm="100000">
                                          <p:val>
                                            <p:strVal val="#ppt_x"/>
                                          </p:val>
                                        </p:tav>
                                      </p:tavLst>
                                    </p:anim>
                                    <p:anim calcmode="lin" valueType="num">
                                      <p:cBhvr additive="base">
                                        <p:cTn id="32" dur="5000" fill="hold"/>
                                        <p:tgtEl>
                                          <p:spTgt spid="102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9" grpId="0"/>
      <p:bldP spid="10250" grpId="0"/>
      <p:bldP spid="10252" grpId="0"/>
      <p:bldP spid="1025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5" name="Text Box 7"/>
          <p:cNvSpPr txBox="1">
            <a:spLocks noChangeArrowheads="1"/>
          </p:cNvSpPr>
          <p:nvPr/>
        </p:nvSpPr>
        <p:spPr bwMode="auto">
          <a:xfrm>
            <a:off x="533400" y="2743200"/>
            <a:ext cx="7239000" cy="457200"/>
          </a:xfrm>
          <a:prstGeom prst="rect">
            <a:avLst/>
          </a:prstGeom>
          <a:noFill/>
          <a:ln w="9525">
            <a:noFill/>
            <a:miter lim="800000"/>
            <a:headEnd/>
            <a:tailEnd/>
          </a:ln>
          <a:effectLst/>
        </p:spPr>
        <p:txBody>
          <a:bodyPr>
            <a:spAutoFit/>
          </a:bodyPr>
          <a:lstStyle/>
          <a:p>
            <a:pPr>
              <a:spcBef>
                <a:spcPct val="50000"/>
              </a:spcBef>
            </a:pPr>
            <a:r>
              <a:rPr lang="en-US" sz="2400"/>
              <a:t>-Phan Bội Châu là nhà yêu nước tiêu biểu đầu thế kỉ XX</a:t>
            </a:r>
          </a:p>
        </p:txBody>
      </p:sp>
      <p:sp>
        <p:nvSpPr>
          <p:cNvPr id="27658" name="Text Box 10"/>
          <p:cNvSpPr txBox="1">
            <a:spLocks noChangeArrowheads="1"/>
          </p:cNvSpPr>
          <p:nvPr/>
        </p:nvSpPr>
        <p:spPr bwMode="auto">
          <a:xfrm>
            <a:off x="914400" y="4038600"/>
            <a:ext cx="8229600" cy="822325"/>
          </a:xfrm>
          <a:prstGeom prst="rect">
            <a:avLst/>
          </a:prstGeom>
          <a:noFill/>
          <a:ln w="9525">
            <a:noFill/>
            <a:miter lim="800000"/>
            <a:headEnd/>
            <a:tailEnd/>
          </a:ln>
          <a:effectLst/>
        </p:spPr>
        <p:txBody>
          <a:bodyPr>
            <a:spAutoFit/>
          </a:bodyPr>
          <a:lstStyle/>
          <a:p>
            <a:pPr>
              <a:spcBef>
                <a:spcPct val="50000"/>
              </a:spcBef>
            </a:pPr>
            <a:r>
              <a:rPr lang="en-US" sz="2400"/>
              <a:t>-Năm 1905 Phan Bội Châu đưa thanh niên Việt Nam sang Nhật Bản học tập.</a:t>
            </a:r>
          </a:p>
        </p:txBody>
      </p:sp>
      <p:sp>
        <p:nvSpPr>
          <p:cNvPr id="27659" name="Text Box 11"/>
          <p:cNvSpPr txBox="1">
            <a:spLocks noChangeArrowheads="1"/>
          </p:cNvSpPr>
          <p:nvPr/>
        </p:nvSpPr>
        <p:spPr bwMode="auto">
          <a:xfrm>
            <a:off x="1295400" y="3429000"/>
            <a:ext cx="7620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7660" name="Text Box 12"/>
          <p:cNvSpPr txBox="1">
            <a:spLocks noChangeArrowheads="1"/>
          </p:cNvSpPr>
          <p:nvPr/>
        </p:nvSpPr>
        <p:spPr bwMode="auto">
          <a:xfrm>
            <a:off x="914400" y="4900613"/>
            <a:ext cx="8001000" cy="822325"/>
          </a:xfrm>
          <a:prstGeom prst="rect">
            <a:avLst/>
          </a:prstGeom>
          <a:noFill/>
          <a:ln w="9525">
            <a:noFill/>
            <a:miter lim="800000"/>
            <a:headEnd/>
            <a:tailEnd/>
          </a:ln>
          <a:effectLst/>
        </p:spPr>
        <p:txBody>
          <a:bodyPr>
            <a:spAutoFit/>
          </a:bodyPr>
          <a:lstStyle/>
          <a:p>
            <a:pPr>
              <a:spcBef>
                <a:spcPct val="50000"/>
              </a:spcBef>
            </a:pPr>
            <a:r>
              <a:rPr lang="en-US"/>
              <a:t>-</a:t>
            </a:r>
            <a:r>
              <a:rPr lang="en-US" sz="2400"/>
              <a:t>Mục đích của phong trào Đông du là nhằm  đào tạo nhân tài để cứu nước.</a:t>
            </a:r>
          </a:p>
        </p:txBody>
      </p:sp>
      <p:sp>
        <p:nvSpPr>
          <p:cNvPr id="27661" name="Text Box 13"/>
          <p:cNvSpPr txBox="1">
            <a:spLocks noChangeArrowheads="1"/>
          </p:cNvSpPr>
          <p:nvPr/>
        </p:nvSpPr>
        <p:spPr bwMode="auto">
          <a:xfrm>
            <a:off x="762000" y="5662613"/>
            <a:ext cx="6705600" cy="579437"/>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3. Ý nghĩa của phong trào Đông du.</a:t>
            </a:r>
          </a:p>
        </p:txBody>
      </p:sp>
      <p:sp>
        <p:nvSpPr>
          <p:cNvPr id="27712" name="Text Box 64"/>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27713" name="Text Box 65"/>
          <p:cNvSpPr txBox="1">
            <a:spLocks noChangeArrowheads="1"/>
          </p:cNvSpPr>
          <p:nvPr/>
        </p:nvSpPr>
        <p:spPr bwMode="auto">
          <a:xfrm>
            <a:off x="457200" y="11430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27716" name="Text Box 68"/>
          <p:cNvSpPr txBox="1">
            <a:spLocks noChangeArrowheads="1"/>
          </p:cNvSpPr>
          <p:nvPr/>
        </p:nvSpPr>
        <p:spPr bwMode="auto">
          <a:xfrm>
            <a:off x="609600" y="2057400"/>
            <a:ext cx="60198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1. </a:t>
            </a:r>
            <a:r>
              <a:rPr lang="en-US" sz="3200" b="1" u="sng">
                <a:solidFill>
                  <a:srgbClr val="0000FF"/>
                </a:solidFill>
              </a:rPr>
              <a:t>Vài nét về Phan Bội Châu.</a:t>
            </a:r>
          </a:p>
        </p:txBody>
      </p:sp>
      <p:sp>
        <p:nvSpPr>
          <p:cNvPr id="27717" name="Text Box 69"/>
          <p:cNvSpPr txBox="1">
            <a:spLocks noChangeArrowheads="1"/>
          </p:cNvSpPr>
          <p:nvPr/>
        </p:nvSpPr>
        <p:spPr bwMode="auto">
          <a:xfrm>
            <a:off x="381000" y="3276600"/>
            <a:ext cx="8229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2. Phong trào Đông Du diễn ra như thế nào?</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grpId="0" nodeType="clickEffect">
                                  <p:stCondLst>
                                    <p:cond delay="0"/>
                                  </p:stCondLst>
                                  <p:childTnLst>
                                    <p:set>
                                      <p:cBhvr>
                                        <p:cTn id="6" dur="1" fill="hold">
                                          <p:stCondLst>
                                            <p:cond delay="0"/>
                                          </p:stCondLst>
                                        </p:cTn>
                                        <p:tgtEl>
                                          <p:spTgt spid="27713"/>
                                        </p:tgtEl>
                                        <p:attrNameLst>
                                          <p:attrName>style.visibility</p:attrName>
                                        </p:attrNameLst>
                                      </p:cBhvr>
                                      <p:to>
                                        <p:strVal val="visible"/>
                                      </p:to>
                                    </p:set>
                                    <p:anim calcmode="lin" valueType="num">
                                      <p:cBhvr additive="base">
                                        <p:cTn id="7" dur="5000" fill="hold"/>
                                        <p:tgtEl>
                                          <p:spTgt spid="27713"/>
                                        </p:tgtEl>
                                        <p:attrNameLst>
                                          <p:attrName>ppt_x</p:attrName>
                                        </p:attrNameLst>
                                      </p:cBhvr>
                                      <p:tavLst>
                                        <p:tav tm="0">
                                          <p:val>
                                            <p:strVal val="0-#ppt_w/2"/>
                                          </p:val>
                                        </p:tav>
                                        <p:tav tm="100000">
                                          <p:val>
                                            <p:strVal val="#ppt_x"/>
                                          </p:val>
                                        </p:tav>
                                      </p:tavLst>
                                    </p:anim>
                                    <p:anim calcmode="lin" valueType="num">
                                      <p:cBhvr additive="base">
                                        <p:cTn id="8" dur="5000" fill="hold"/>
                                        <p:tgtEl>
                                          <p:spTgt spid="277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27716"/>
                                        </p:tgtEl>
                                        <p:attrNameLst>
                                          <p:attrName>style.visibility</p:attrName>
                                        </p:attrNameLst>
                                      </p:cBhvr>
                                      <p:to>
                                        <p:strVal val="visible"/>
                                      </p:to>
                                    </p:set>
                                    <p:animEffect transition="in" filter="fade">
                                      <p:cBhvr>
                                        <p:cTn id="13" dur="5000"/>
                                        <p:tgtEl>
                                          <p:spTgt spid="27716"/>
                                        </p:tgtEl>
                                      </p:cBhvr>
                                    </p:animEffect>
                                    <p:anim calcmode="lin" valueType="num">
                                      <p:cBhvr>
                                        <p:cTn id="14" dur="5000" fill="hold"/>
                                        <p:tgtEl>
                                          <p:spTgt spid="27716"/>
                                        </p:tgtEl>
                                        <p:attrNameLst>
                                          <p:attrName>style.rotation</p:attrName>
                                        </p:attrNameLst>
                                      </p:cBhvr>
                                      <p:tavLst>
                                        <p:tav tm="0">
                                          <p:val>
                                            <p:fltVal val="720"/>
                                          </p:val>
                                        </p:tav>
                                        <p:tav tm="100000">
                                          <p:val>
                                            <p:fltVal val="0"/>
                                          </p:val>
                                        </p:tav>
                                      </p:tavLst>
                                    </p:anim>
                                    <p:anim calcmode="lin" valueType="num">
                                      <p:cBhvr>
                                        <p:cTn id="15" dur="5000" fill="hold"/>
                                        <p:tgtEl>
                                          <p:spTgt spid="27716"/>
                                        </p:tgtEl>
                                        <p:attrNameLst>
                                          <p:attrName>ppt_h</p:attrName>
                                        </p:attrNameLst>
                                      </p:cBhvr>
                                      <p:tavLst>
                                        <p:tav tm="0">
                                          <p:val>
                                            <p:fltVal val="0"/>
                                          </p:val>
                                        </p:tav>
                                        <p:tav tm="100000">
                                          <p:val>
                                            <p:strVal val="#ppt_h"/>
                                          </p:val>
                                        </p:tav>
                                      </p:tavLst>
                                    </p:anim>
                                    <p:anim calcmode="lin" valueType="num">
                                      <p:cBhvr>
                                        <p:cTn id="16" dur="5000" fill="hold"/>
                                        <p:tgtEl>
                                          <p:spTgt spid="27716"/>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56" presetClass="entr" presetSubtype="0" fill="hold" grpId="0" nodeType="clickEffect">
                                  <p:stCondLst>
                                    <p:cond delay="0"/>
                                  </p:stCondLst>
                                  <p:iterate type="lt">
                                    <p:tmPct val="10000"/>
                                  </p:iterate>
                                  <p:childTnLst>
                                    <p:set>
                                      <p:cBhvr>
                                        <p:cTn id="20" dur="1" fill="hold">
                                          <p:stCondLst>
                                            <p:cond delay="0"/>
                                          </p:stCondLst>
                                        </p:cTn>
                                        <p:tgtEl>
                                          <p:spTgt spid="27717"/>
                                        </p:tgtEl>
                                        <p:attrNameLst>
                                          <p:attrName>style.visibility</p:attrName>
                                        </p:attrNameLst>
                                      </p:cBhvr>
                                      <p:to>
                                        <p:strVal val="visible"/>
                                      </p:to>
                                    </p:set>
                                    <p:anim by="(-#ppt_w*2)" calcmode="lin" valueType="num">
                                      <p:cBhvr rctx="PPT">
                                        <p:cTn id="21" dur="500" autoRev="1" fill="hold">
                                          <p:stCondLst>
                                            <p:cond delay="0"/>
                                          </p:stCondLst>
                                        </p:cTn>
                                        <p:tgtEl>
                                          <p:spTgt spid="27717"/>
                                        </p:tgtEl>
                                        <p:attrNameLst>
                                          <p:attrName>ppt_w</p:attrName>
                                        </p:attrNameLst>
                                      </p:cBhvr>
                                    </p:anim>
                                    <p:anim by="(#ppt_w*0.50)" calcmode="lin" valueType="num">
                                      <p:cBhvr>
                                        <p:cTn id="22" dur="500" decel="50000" autoRev="1" fill="hold">
                                          <p:stCondLst>
                                            <p:cond delay="0"/>
                                          </p:stCondLst>
                                        </p:cTn>
                                        <p:tgtEl>
                                          <p:spTgt spid="27717"/>
                                        </p:tgtEl>
                                        <p:attrNameLst>
                                          <p:attrName>ppt_x</p:attrName>
                                        </p:attrNameLst>
                                      </p:cBhvr>
                                    </p:anim>
                                    <p:anim from="(-#ppt_h/2)" to="(#ppt_y)" calcmode="lin" valueType="num">
                                      <p:cBhvr>
                                        <p:cTn id="23" dur="1000" fill="hold">
                                          <p:stCondLst>
                                            <p:cond delay="0"/>
                                          </p:stCondLst>
                                        </p:cTn>
                                        <p:tgtEl>
                                          <p:spTgt spid="27717"/>
                                        </p:tgtEl>
                                        <p:attrNameLst>
                                          <p:attrName>ppt_y</p:attrName>
                                        </p:attrNameLst>
                                      </p:cBhvr>
                                    </p:anim>
                                    <p:animRot by="21600000">
                                      <p:cBhvr>
                                        <p:cTn id="24" dur="1000" fill="hold">
                                          <p:stCondLst>
                                            <p:cond delay="0"/>
                                          </p:stCondLst>
                                        </p:cTn>
                                        <p:tgtEl>
                                          <p:spTgt spid="277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13" grpId="0"/>
      <p:bldP spid="27716" grpId="0"/>
      <p:bldP spid="277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Text Box 5"/>
          <p:cNvSpPr txBox="1">
            <a:spLocks noChangeArrowheads="1"/>
          </p:cNvSpPr>
          <p:nvPr/>
        </p:nvSpPr>
        <p:spPr bwMode="auto">
          <a:xfrm>
            <a:off x="381000" y="4191000"/>
            <a:ext cx="8382000" cy="457200"/>
          </a:xfrm>
          <a:prstGeom prst="rect">
            <a:avLst/>
          </a:prstGeom>
          <a:noFill/>
          <a:ln w="9525">
            <a:noFill/>
            <a:miter lim="800000"/>
            <a:headEnd/>
            <a:tailEnd/>
          </a:ln>
          <a:effectLst/>
        </p:spPr>
        <p:txBody>
          <a:bodyPr>
            <a:spAutoFit/>
          </a:bodyPr>
          <a:lstStyle/>
          <a:p>
            <a:pPr>
              <a:spcBef>
                <a:spcPct val="50000"/>
              </a:spcBef>
            </a:pPr>
            <a:r>
              <a:rPr lang="en-US" sz="2400"/>
              <a:t>   Chia lớp thành các nhóm 4, thảo luận để hoàn thành bài tập sau:</a:t>
            </a:r>
          </a:p>
        </p:txBody>
      </p:sp>
      <p:graphicFrame>
        <p:nvGraphicFramePr>
          <p:cNvPr id="51206" name="Group 6"/>
          <p:cNvGraphicFramePr>
            <a:graphicFrameLocks noGrp="1"/>
          </p:cNvGraphicFramePr>
          <p:nvPr/>
        </p:nvGraphicFramePr>
        <p:xfrm>
          <a:off x="228600" y="5029200"/>
          <a:ext cx="8915400" cy="1600200"/>
        </p:xfrm>
        <a:graphic>
          <a:graphicData uri="http://schemas.openxmlformats.org/drawingml/2006/table">
            <a:tbl>
              <a:tblPr/>
              <a:tblGrid>
                <a:gridCol w="2362200"/>
                <a:gridCol w="1219200"/>
                <a:gridCol w="2438400"/>
                <a:gridCol w="1517650"/>
                <a:gridCol w="1377950"/>
              </a:tblGrid>
              <a:tr h="800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Thời gian phong trào diễn ra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Lãnh đạo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Nội dung phong trào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Mục đích của PT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Kết quả</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0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226" name="Text Box 26"/>
          <p:cNvSpPr txBox="1">
            <a:spLocks noChangeArrowheads="1"/>
          </p:cNvSpPr>
          <p:nvPr/>
        </p:nvSpPr>
        <p:spPr bwMode="auto">
          <a:xfrm>
            <a:off x="533400" y="3505200"/>
            <a:ext cx="6705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3. Ý nghĩa của phong trào Đông du.</a:t>
            </a:r>
          </a:p>
        </p:txBody>
      </p:sp>
      <p:sp>
        <p:nvSpPr>
          <p:cNvPr id="51228" name="Text Box 28"/>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51229" name="Text Box 29"/>
          <p:cNvSpPr txBox="1">
            <a:spLocks noChangeArrowheads="1"/>
          </p:cNvSpPr>
          <p:nvPr/>
        </p:nvSpPr>
        <p:spPr bwMode="auto">
          <a:xfrm>
            <a:off x="457200" y="11430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51230" name="Text Box 30"/>
          <p:cNvSpPr txBox="1">
            <a:spLocks noChangeArrowheads="1"/>
          </p:cNvSpPr>
          <p:nvPr/>
        </p:nvSpPr>
        <p:spPr bwMode="auto">
          <a:xfrm>
            <a:off x="457200" y="2057400"/>
            <a:ext cx="60198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1. </a:t>
            </a:r>
            <a:r>
              <a:rPr lang="en-US" sz="3200" b="1" u="sng">
                <a:solidFill>
                  <a:srgbClr val="0000FF"/>
                </a:solidFill>
              </a:rPr>
              <a:t>Vài nét về Phan Bội Châu.</a:t>
            </a:r>
          </a:p>
        </p:txBody>
      </p:sp>
      <p:sp>
        <p:nvSpPr>
          <p:cNvPr id="51231" name="Text Box 31"/>
          <p:cNvSpPr txBox="1">
            <a:spLocks noChangeArrowheads="1"/>
          </p:cNvSpPr>
          <p:nvPr/>
        </p:nvSpPr>
        <p:spPr bwMode="auto">
          <a:xfrm>
            <a:off x="533400" y="2743200"/>
            <a:ext cx="8229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2. Phong trào Đông Du diễn ra như thế nào?</a:t>
            </a: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1206"/>
                                        </p:tgtEl>
                                        <p:attrNameLst>
                                          <p:attrName>style.visibility</p:attrName>
                                        </p:attrNameLst>
                                      </p:cBhvr>
                                      <p:to>
                                        <p:strVal val="visible"/>
                                      </p:to>
                                    </p:set>
                                    <p:animEffect transition="in" filter="fade">
                                      <p:cBhvr>
                                        <p:cTn id="7" dur="1000"/>
                                        <p:tgtEl>
                                          <p:spTgt spid="51206"/>
                                        </p:tgtEl>
                                      </p:cBhvr>
                                    </p:animEffect>
                                    <p:anim calcmode="lin" valueType="num">
                                      <p:cBhvr>
                                        <p:cTn id="8" dur="1000" fill="hold"/>
                                        <p:tgtEl>
                                          <p:spTgt spid="51206"/>
                                        </p:tgtEl>
                                        <p:attrNameLst>
                                          <p:attrName>ppt_x</p:attrName>
                                        </p:attrNameLst>
                                      </p:cBhvr>
                                      <p:tavLst>
                                        <p:tav tm="0">
                                          <p:val>
                                            <p:strVal val="#ppt_x"/>
                                          </p:val>
                                        </p:tav>
                                        <p:tav tm="100000">
                                          <p:val>
                                            <p:strVal val="#ppt_x"/>
                                          </p:val>
                                        </p:tav>
                                      </p:tavLst>
                                    </p:anim>
                                    <p:anim calcmode="lin" valueType="num">
                                      <p:cBhvr>
                                        <p:cTn id="9" dur="1000" fill="hold"/>
                                        <p:tgtEl>
                                          <p:spTgt spid="5120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7" presetClass="entr" presetSubtype="8" fill="hold" grpId="0" nodeType="clickEffect">
                                  <p:stCondLst>
                                    <p:cond delay="0"/>
                                  </p:stCondLst>
                                  <p:childTnLst>
                                    <p:set>
                                      <p:cBhvr>
                                        <p:cTn id="13" dur="1" fill="hold">
                                          <p:stCondLst>
                                            <p:cond delay="0"/>
                                          </p:stCondLst>
                                        </p:cTn>
                                        <p:tgtEl>
                                          <p:spTgt spid="51229"/>
                                        </p:tgtEl>
                                        <p:attrNameLst>
                                          <p:attrName>style.visibility</p:attrName>
                                        </p:attrNameLst>
                                      </p:cBhvr>
                                      <p:to>
                                        <p:strVal val="visible"/>
                                      </p:to>
                                    </p:set>
                                    <p:anim calcmode="lin" valueType="num">
                                      <p:cBhvr additive="base">
                                        <p:cTn id="14" dur="5000" fill="hold"/>
                                        <p:tgtEl>
                                          <p:spTgt spid="51229"/>
                                        </p:tgtEl>
                                        <p:attrNameLst>
                                          <p:attrName>ppt_x</p:attrName>
                                        </p:attrNameLst>
                                      </p:cBhvr>
                                      <p:tavLst>
                                        <p:tav tm="0">
                                          <p:val>
                                            <p:strVal val="0-#ppt_w/2"/>
                                          </p:val>
                                        </p:tav>
                                        <p:tav tm="100000">
                                          <p:val>
                                            <p:strVal val="#ppt_x"/>
                                          </p:val>
                                        </p:tav>
                                      </p:tavLst>
                                    </p:anim>
                                    <p:anim calcmode="lin" valueType="num">
                                      <p:cBhvr additive="base">
                                        <p:cTn id="15" dur="5000" fill="hold"/>
                                        <p:tgtEl>
                                          <p:spTgt spid="51229"/>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grpId="0" nodeType="clickEffect">
                                  <p:stCondLst>
                                    <p:cond delay="0"/>
                                  </p:stCondLst>
                                  <p:childTnLst>
                                    <p:set>
                                      <p:cBhvr>
                                        <p:cTn id="19" dur="1" fill="hold">
                                          <p:stCondLst>
                                            <p:cond delay="0"/>
                                          </p:stCondLst>
                                        </p:cTn>
                                        <p:tgtEl>
                                          <p:spTgt spid="51230"/>
                                        </p:tgtEl>
                                        <p:attrNameLst>
                                          <p:attrName>style.visibility</p:attrName>
                                        </p:attrNameLst>
                                      </p:cBhvr>
                                      <p:to>
                                        <p:strVal val="visible"/>
                                      </p:to>
                                    </p:set>
                                    <p:animEffect transition="in" filter="fade">
                                      <p:cBhvr>
                                        <p:cTn id="20" dur="5000"/>
                                        <p:tgtEl>
                                          <p:spTgt spid="51230"/>
                                        </p:tgtEl>
                                      </p:cBhvr>
                                    </p:animEffect>
                                    <p:anim calcmode="lin" valueType="num">
                                      <p:cBhvr>
                                        <p:cTn id="21" dur="5000" fill="hold"/>
                                        <p:tgtEl>
                                          <p:spTgt spid="51230"/>
                                        </p:tgtEl>
                                        <p:attrNameLst>
                                          <p:attrName>style.rotation</p:attrName>
                                        </p:attrNameLst>
                                      </p:cBhvr>
                                      <p:tavLst>
                                        <p:tav tm="0">
                                          <p:val>
                                            <p:fltVal val="720"/>
                                          </p:val>
                                        </p:tav>
                                        <p:tav tm="100000">
                                          <p:val>
                                            <p:fltVal val="0"/>
                                          </p:val>
                                        </p:tav>
                                      </p:tavLst>
                                    </p:anim>
                                    <p:anim calcmode="lin" valueType="num">
                                      <p:cBhvr>
                                        <p:cTn id="22" dur="5000" fill="hold"/>
                                        <p:tgtEl>
                                          <p:spTgt spid="51230"/>
                                        </p:tgtEl>
                                        <p:attrNameLst>
                                          <p:attrName>ppt_h</p:attrName>
                                        </p:attrNameLst>
                                      </p:cBhvr>
                                      <p:tavLst>
                                        <p:tav tm="0">
                                          <p:val>
                                            <p:fltVal val="0"/>
                                          </p:val>
                                        </p:tav>
                                        <p:tav tm="100000">
                                          <p:val>
                                            <p:strVal val="#ppt_h"/>
                                          </p:val>
                                        </p:tav>
                                      </p:tavLst>
                                    </p:anim>
                                    <p:anim calcmode="lin" valueType="num">
                                      <p:cBhvr>
                                        <p:cTn id="23" dur="5000" fill="hold"/>
                                        <p:tgtEl>
                                          <p:spTgt spid="51230"/>
                                        </p:tgtEl>
                                        <p:attrNameLst>
                                          <p:attrName>ppt_w</p:attrName>
                                        </p:attrNameLst>
                                      </p:cBhvr>
                                      <p:tavLst>
                                        <p:tav tm="0">
                                          <p:val>
                                            <p:fltVal val="0"/>
                                          </p:val>
                                        </p:tav>
                                        <p:tav tm="100000">
                                          <p:val>
                                            <p:strVal val="#ppt_w"/>
                                          </p:val>
                                        </p:tav>
                                      </p:tavLst>
                                    </p:anim>
                                  </p:childTnLst>
                                </p:cTn>
                              </p:par>
                            </p:childTnLst>
                          </p:cTn>
                        </p:par>
                      </p:childTnLst>
                    </p:cTn>
                  </p:par>
                  <p:par>
                    <p:cTn id="24" fill="hold">
                      <p:stCondLst>
                        <p:cond delay="indefinite"/>
                      </p:stCondLst>
                      <p:childTnLst>
                        <p:par>
                          <p:cTn id="25" fill="hold">
                            <p:stCondLst>
                              <p:cond delay="0"/>
                            </p:stCondLst>
                            <p:childTnLst>
                              <p:par>
                                <p:cTn id="26" presetID="56" presetClass="entr" presetSubtype="0" fill="hold" grpId="0" nodeType="clickEffect">
                                  <p:stCondLst>
                                    <p:cond delay="0"/>
                                  </p:stCondLst>
                                  <p:iterate type="lt">
                                    <p:tmPct val="10000"/>
                                  </p:iterate>
                                  <p:childTnLst>
                                    <p:set>
                                      <p:cBhvr>
                                        <p:cTn id="27" dur="1" fill="hold">
                                          <p:stCondLst>
                                            <p:cond delay="0"/>
                                          </p:stCondLst>
                                        </p:cTn>
                                        <p:tgtEl>
                                          <p:spTgt spid="51231"/>
                                        </p:tgtEl>
                                        <p:attrNameLst>
                                          <p:attrName>style.visibility</p:attrName>
                                        </p:attrNameLst>
                                      </p:cBhvr>
                                      <p:to>
                                        <p:strVal val="visible"/>
                                      </p:to>
                                    </p:set>
                                    <p:anim by="(-#ppt_w*2)" calcmode="lin" valueType="num">
                                      <p:cBhvr rctx="PPT">
                                        <p:cTn id="28" dur="500" autoRev="1" fill="hold">
                                          <p:stCondLst>
                                            <p:cond delay="0"/>
                                          </p:stCondLst>
                                        </p:cTn>
                                        <p:tgtEl>
                                          <p:spTgt spid="51231"/>
                                        </p:tgtEl>
                                        <p:attrNameLst>
                                          <p:attrName>ppt_w</p:attrName>
                                        </p:attrNameLst>
                                      </p:cBhvr>
                                    </p:anim>
                                    <p:anim by="(#ppt_w*0.50)" calcmode="lin" valueType="num">
                                      <p:cBhvr>
                                        <p:cTn id="29" dur="500" decel="50000" autoRev="1" fill="hold">
                                          <p:stCondLst>
                                            <p:cond delay="0"/>
                                          </p:stCondLst>
                                        </p:cTn>
                                        <p:tgtEl>
                                          <p:spTgt spid="51231"/>
                                        </p:tgtEl>
                                        <p:attrNameLst>
                                          <p:attrName>ppt_x</p:attrName>
                                        </p:attrNameLst>
                                      </p:cBhvr>
                                    </p:anim>
                                    <p:anim from="(-#ppt_h/2)" to="(#ppt_y)" calcmode="lin" valueType="num">
                                      <p:cBhvr>
                                        <p:cTn id="30" dur="1000" fill="hold">
                                          <p:stCondLst>
                                            <p:cond delay="0"/>
                                          </p:stCondLst>
                                        </p:cTn>
                                        <p:tgtEl>
                                          <p:spTgt spid="51231"/>
                                        </p:tgtEl>
                                        <p:attrNameLst>
                                          <p:attrName>ppt_y</p:attrName>
                                        </p:attrNameLst>
                                      </p:cBhvr>
                                    </p:anim>
                                    <p:animRot by="21600000">
                                      <p:cBhvr>
                                        <p:cTn id="31" dur="1000" fill="hold">
                                          <p:stCondLst>
                                            <p:cond delay="0"/>
                                          </p:stCondLst>
                                        </p:cTn>
                                        <p:tgtEl>
                                          <p:spTgt spid="5123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9" grpId="0"/>
      <p:bldP spid="51230" grpId="0"/>
      <p:bldP spid="5123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7" name="Text Box 15"/>
          <p:cNvSpPr txBox="1">
            <a:spLocks noChangeArrowheads="1"/>
          </p:cNvSpPr>
          <p:nvPr/>
        </p:nvSpPr>
        <p:spPr bwMode="auto">
          <a:xfrm>
            <a:off x="914400" y="2514600"/>
            <a:ext cx="64770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3. Ý nghĩa của phong trào Đông du.</a:t>
            </a:r>
          </a:p>
        </p:txBody>
      </p:sp>
      <p:sp>
        <p:nvSpPr>
          <p:cNvPr id="18448" name="Text Box 16"/>
          <p:cNvSpPr txBox="1">
            <a:spLocks noChangeArrowheads="1"/>
          </p:cNvSpPr>
          <p:nvPr/>
        </p:nvSpPr>
        <p:spPr bwMode="auto">
          <a:xfrm>
            <a:off x="381000" y="3200400"/>
            <a:ext cx="8001000" cy="822325"/>
          </a:xfrm>
          <a:prstGeom prst="rect">
            <a:avLst/>
          </a:prstGeom>
          <a:noFill/>
          <a:ln w="9525">
            <a:noFill/>
            <a:miter lim="800000"/>
            <a:headEnd/>
            <a:tailEnd/>
          </a:ln>
          <a:effectLst/>
        </p:spPr>
        <p:txBody>
          <a:bodyPr>
            <a:spAutoFit/>
          </a:bodyPr>
          <a:lstStyle/>
          <a:p>
            <a:pPr>
              <a:spcBef>
                <a:spcPct val="50000"/>
              </a:spcBef>
            </a:pPr>
            <a:r>
              <a:rPr lang="en-US" sz="2400"/>
              <a:t>-  Phong trào tuy thất bại nhưng đã thể hiện tinh thần yêu nước của Phan Bội Châu và nhân dân ta.</a:t>
            </a:r>
          </a:p>
        </p:txBody>
      </p:sp>
      <p:sp>
        <p:nvSpPr>
          <p:cNvPr id="18449" name="Text Box 17"/>
          <p:cNvSpPr txBox="1">
            <a:spLocks noChangeArrowheads="1"/>
          </p:cNvSpPr>
          <p:nvPr/>
        </p:nvSpPr>
        <p:spPr bwMode="auto">
          <a:xfrm>
            <a:off x="381000" y="4038600"/>
            <a:ext cx="8229600" cy="822325"/>
          </a:xfrm>
          <a:prstGeom prst="rect">
            <a:avLst/>
          </a:prstGeom>
          <a:noFill/>
          <a:ln w="9525">
            <a:noFill/>
            <a:miter lim="800000"/>
            <a:headEnd/>
            <a:tailEnd/>
          </a:ln>
          <a:effectLst/>
        </p:spPr>
        <p:txBody>
          <a:bodyPr>
            <a:spAutoFit/>
          </a:bodyPr>
          <a:lstStyle/>
          <a:p>
            <a:pPr>
              <a:spcBef>
                <a:spcPct val="50000"/>
              </a:spcBef>
            </a:pPr>
            <a:r>
              <a:rPr lang="en-US" sz="2400"/>
              <a:t>-   Giúp người Việt Nam thấy rằng phải tự mình mới có thể giải phóng mình.</a:t>
            </a:r>
          </a:p>
        </p:txBody>
      </p:sp>
      <p:sp>
        <p:nvSpPr>
          <p:cNvPr id="18450" name="Text Box 18"/>
          <p:cNvSpPr txBox="1">
            <a:spLocks noChangeArrowheads="1"/>
          </p:cNvSpPr>
          <p:nvPr/>
        </p:nvSpPr>
        <p:spPr bwMode="auto">
          <a:xfrm>
            <a:off x="381000" y="5029200"/>
            <a:ext cx="8229600" cy="1187450"/>
          </a:xfrm>
          <a:prstGeom prst="rect">
            <a:avLst/>
          </a:prstGeom>
          <a:noFill/>
          <a:ln w="9525">
            <a:noFill/>
            <a:miter lim="800000"/>
            <a:headEnd/>
            <a:tailEnd/>
          </a:ln>
          <a:effectLst/>
        </p:spPr>
        <p:txBody>
          <a:bodyPr>
            <a:spAutoFit/>
          </a:bodyPr>
          <a:lstStyle/>
          <a:p>
            <a:pPr>
              <a:spcBef>
                <a:spcPct val="50000"/>
              </a:spcBef>
            </a:pPr>
            <a:r>
              <a:rPr lang="en-US"/>
              <a:t> -   </a:t>
            </a:r>
            <a:r>
              <a:rPr lang="en-US" sz="2400"/>
              <a:t>Thất bại của phong trào Đông du càng củng cố thêm quyết tâm đi tìm con đường cứu nước mới của người thanh niên yêu nước Nguyễn Tất Thành.</a:t>
            </a:r>
          </a:p>
        </p:txBody>
      </p:sp>
      <p:sp>
        <p:nvSpPr>
          <p:cNvPr id="18452" name="Text Box 20"/>
          <p:cNvSpPr txBox="1">
            <a:spLocks noChangeArrowheads="1"/>
          </p:cNvSpPr>
          <p:nvPr/>
        </p:nvSpPr>
        <p:spPr bwMode="auto">
          <a:xfrm>
            <a:off x="3733800" y="6858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18453" name="Text Box 21"/>
          <p:cNvSpPr txBox="1">
            <a:spLocks noChangeArrowheads="1"/>
          </p:cNvSpPr>
          <p:nvPr/>
        </p:nvSpPr>
        <p:spPr bwMode="auto">
          <a:xfrm>
            <a:off x="838200" y="13716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8447"/>
                                        </p:tgtEl>
                                        <p:attrNameLst>
                                          <p:attrName>style.visibility</p:attrName>
                                        </p:attrNameLst>
                                      </p:cBhvr>
                                      <p:to>
                                        <p:strVal val="visible"/>
                                      </p:to>
                                    </p:set>
                                    <p:anim calcmode="discrete" valueType="clr">
                                      <p:cBhvr override="childStyle">
                                        <p:cTn id="7" dur="80"/>
                                        <p:tgtEl>
                                          <p:spTgt spid="1844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8447"/>
                                        </p:tgtEl>
                                        <p:attrNameLst>
                                          <p:attrName>fillcolor</p:attrName>
                                        </p:attrNameLst>
                                      </p:cBhvr>
                                      <p:tavLst>
                                        <p:tav tm="0">
                                          <p:val>
                                            <p:clrVal>
                                              <a:schemeClr val="accent2"/>
                                            </p:clrVal>
                                          </p:val>
                                        </p:tav>
                                        <p:tav tm="50000">
                                          <p:val>
                                            <p:clrVal>
                                              <a:schemeClr val="hlink"/>
                                            </p:clrVal>
                                          </p:val>
                                        </p:tav>
                                      </p:tavLst>
                                    </p:anim>
                                    <p:set>
                                      <p:cBhvr>
                                        <p:cTn id="9" dur="80"/>
                                        <p:tgtEl>
                                          <p:spTgt spid="1844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8448"/>
                                        </p:tgtEl>
                                        <p:attrNameLst>
                                          <p:attrName>style.visibility</p:attrName>
                                        </p:attrNameLst>
                                      </p:cBhvr>
                                      <p:to>
                                        <p:strVal val="visible"/>
                                      </p:to>
                                    </p:set>
                                    <p:anim calcmode="discrete" valueType="clr">
                                      <p:cBhvr override="childStyle">
                                        <p:cTn id="14" dur="80"/>
                                        <p:tgtEl>
                                          <p:spTgt spid="1844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8448"/>
                                        </p:tgtEl>
                                        <p:attrNameLst>
                                          <p:attrName>fillcolor</p:attrName>
                                        </p:attrNameLst>
                                      </p:cBhvr>
                                      <p:tavLst>
                                        <p:tav tm="0">
                                          <p:val>
                                            <p:clrVal>
                                              <a:schemeClr val="accent2"/>
                                            </p:clrVal>
                                          </p:val>
                                        </p:tav>
                                        <p:tav tm="50000">
                                          <p:val>
                                            <p:clrVal>
                                              <a:schemeClr val="hlink"/>
                                            </p:clrVal>
                                          </p:val>
                                        </p:tav>
                                      </p:tavLst>
                                    </p:anim>
                                    <p:set>
                                      <p:cBhvr>
                                        <p:cTn id="16" dur="80"/>
                                        <p:tgtEl>
                                          <p:spTgt spid="18448"/>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8449"/>
                                        </p:tgtEl>
                                        <p:attrNameLst>
                                          <p:attrName>style.visibility</p:attrName>
                                        </p:attrNameLst>
                                      </p:cBhvr>
                                      <p:to>
                                        <p:strVal val="visible"/>
                                      </p:to>
                                    </p:set>
                                    <p:anim calcmode="discrete" valueType="clr">
                                      <p:cBhvr override="childStyle">
                                        <p:cTn id="21" dur="80"/>
                                        <p:tgtEl>
                                          <p:spTgt spid="1844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8449"/>
                                        </p:tgtEl>
                                        <p:attrNameLst>
                                          <p:attrName>fillcolor</p:attrName>
                                        </p:attrNameLst>
                                      </p:cBhvr>
                                      <p:tavLst>
                                        <p:tav tm="0">
                                          <p:val>
                                            <p:clrVal>
                                              <a:schemeClr val="accent2"/>
                                            </p:clrVal>
                                          </p:val>
                                        </p:tav>
                                        <p:tav tm="50000">
                                          <p:val>
                                            <p:clrVal>
                                              <a:schemeClr val="hlink"/>
                                            </p:clrVal>
                                          </p:val>
                                        </p:tav>
                                      </p:tavLst>
                                    </p:anim>
                                    <p:set>
                                      <p:cBhvr>
                                        <p:cTn id="23" dur="80"/>
                                        <p:tgtEl>
                                          <p:spTgt spid="18449"/>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8450"/>
                                        </p:tgtEl>
                                        <p:attrNameLst>
                                          <p:attrName>style.visibility</p:attrName>
                                        </p:attrNameLst>
                                      </p:cBhvr>
                                      <p:to>
                                        <p:strVal val="visible"/>
                                      </p:to>
                                    </p:set>
                                    <p:anim calcmode="discrete" valueType="clr">
                                      <p:cBhvr override="childStyle">
                                        <p:cTn id="28" dur="80"/>
                                        <p:tgtEl>
                                          <p:spTgt spid="18450"/>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8450"/>
                                        </p:tgtEl>
                                        <p:attrNameLst>
                                          <p:attrName>fillcolor</p:attrName>
                                        </p:attrNameLst>
                                      </p:cBhvr>
                                      <p:tavLst>
                                        <p:tav tm="0">
                                          <p:val>
                                            <p:clrVal>
                                              <a:schemeClr val="accent2"/>
                                            </p:clrVal>
                                          </p:val>
                                        </p:tav>
                                        <p:tav tm="50000">
                                          <p:val>
                                            <p:clrVal>
                                              <a:schemeClr val="hlink"/>
                                            </p:clrVal>
                                          </p:val>
                                        </p:tav>
                                      </p:tavLst>
                                    </p:anim>
                                    <p:set>
                                      <p:cBhvr>
                                        <p:cTn id="30" dur="80"/>
                                        <p:tgtEl>
                                          <p:spTgt spid="18450"/>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7" presetClass="entr" presetSubtype="8" fill="hold" grpId="0" nodeType="clickEffect">
                                  <p:stCondLst>
                                    <p:cond delay="0"/>
                                  </p:stCondLst>
                                  <p:childTnLst>
                                    <p:set>
                                      <p:cBhvr>
                                        <p:cTn id="34" dur="1" fill="hold">
                                          <p:stCondLst>
                                            <p:cond delay="0"/>
                                          </p:stCondLst>
                                        </p:cTn>
                                        <p:tgtEl>
                                          <p:spTgt spid="18453"/>
                                        </p:tgtEl>
                                        <p:attrNameLst>
                                          <p:attrName>style.visibility</p:attrName>
                                        </p:attrNameLst>
                                      </p:cBhvr>
                                      <p:to>
                                        <p:strVal val="visible"/>
                                      </p:to>
                                    </p:set>
                                    <p:anim calcmode="lin" valueType="num">
                                      <p:cBhvr additive="base">
                                        <p:cTn id="35" dur="5000" fill="hold"/>
                                        <p:tgtEl>
                                          <p:spTgt spid="18453"/>
                                        </p:tgtEl>
                                        <p:attrNameLst>
                                          <p:attrName>ppt_x</p:attrName>
                                        </p:attrNameLst>
                                      </p:cBhvr>
                                      <p:tavLst>
                                        <p:tav tm="0">
                                          <p:val>
                                            <p:strVal val="0-#ppt_w/2"/>
                                          </p:val>
                                        </p:tav>
                                        <p:tav tm="100000">
                                          <p:val>
                                            <p:strVal val="#ppt_x"/>
                                          </p:val>
                                        </p:tav>
                                      </p:tavLst>
                                    </p:anim>
                                    <p:anim calcmode="lin" valueType="num">
                                      <p:cBhvr additive="base">
                                        <p:cTn id="36" dur="5000" fill="hold"/>
                                        <p:tgtEl>
                                          <p:spTgt spid="1845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7" grpId="0"/>
      <p:bldP spid="18448" grpId="0"/>
      <p:bldP spid="18449" grpId="0"/>
      <p:bldP spid="18450" grpId="0"/>
      <p:bldP spid="184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1" name="Text Box 9"/>
          <p:cNvSpPr txBox="1">
            <a:spLocks noChangeArrowheads="1"/>
          </p:cNvSpPr>
          <p:nvPr/>
        </p:nvSpPr>
        <p:spPr bwMode="auto">
          <a:xfrm>
            <a:off x="762000" y="2819400"/>
            <a:ext cx="8077200" cy="2041525"/>
          </a:xfrm>
          <a:prstGeom prst="rect">
            <a:avLst/>
          </a:prstGeom>
          <a:noFill/>
          <a:ln w="9525">
            <a:noFill/>
            <a:miter lim="800000"/>
            <a:headEnd/>
            <a:tailEnd/>
          </a:ln>
          <a:effectLst/>
        </p:spPr>
        <p:txBody>
          <a:bodyPr>
            <a:spAutoFit/>
          </a:bodyPr>
          <a:lstStyle/>
          <a:p>
            <a:pPr>
              <a:spcBef>
                <a:spcPct val="50000"/>
              </a:spcBef>
            </a:pPr>
            <a:r>
              <a:rPr lang="en-US" sz="3200"/>
              <a:t>      </a:t>
            </a:r>
            <a:r>
              <a:rPr lang="en-US" sz="3200">
                <a:solidFill>
                  <a:srgbClr val="0000FF"/>
                </a:solidFill>
              </a:rPr>
              <a:t>Phan Bội Châu là nhà yêu nước tiêu biểu của Việt Nam đầu thế kỉ XX. Phong trào Đông du do ông cổ động, tổ chức nhằm đào tạo nhân tài cứu nước.</a:t>
            </a:r>
          </a:p>
        </p:txBody>
      </p:sp>
      <p:sp>
        <p:nvSpPr>
          <p:cNvPr id="13323" name="Text Box 11"/>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13324" name="Text Box 12"/>
          <p:cNvSpPr txBox="1">
            <a:spLocks noChangeArrowheads="1"/>
          </p:cNvSpPr>
          <p:nvPr/>
        </p:nvSpPr>
        <p:spPr bwMode="auto">
          <a:xfrm>
            <a:off x="457200" y="12192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13325" name="WordArt 13"/>
          <p:cNvSpPr>
            <a:spLocks noChangeArrowheads="1" noChangeShapeType="1" noTextEdit="1"/>
          </p:cNvSpPr>
          <p:nvPr/>
        </p:nvSpPr>
        <p:spPr bwMode="auto">
          <a:xfrm>
            <a:off x="3810000" y="2133600"/>
            <a:ext cx="1647825" cy="5334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Bài học</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25"/>
                                        </p:tgtEl>
                                        <p:attrNameLst>
                                          <p:attrName>style.visibility</p:attrName>
                                        </p:attrNameLst>
                                      </p:cBhvr>
                                      <p:to>
                                        <p:strVal val="visible"/>
                                      </p:to>
                                    </p:set>
                                    <p:anim calcmode="lin" valueType="num">
                                      <p:cBhvr additive="base">
                                        <p:cTn id="7" dur="500" fill="hold"/>
                                        <p:tgtEl>
                                          <p:spTgt spid="13325"/>
                                        </p:tgtEl>
                                        <p:attrNameLst>
                                          <p:attrName>ppt_x</p:attrName>
                                        </p:attrNameLst>
                                      </p:cBhvr>
                                      <p:tavLst>
                                        <p:tav tm="0">
                                          <p:val>
                                            <p:strVal val="#ppt_x"/>
                                          </p:val>
                                        </p:tav>
                                        <p:tav tm="100000">
                                          <p:val>
                                            <p:strVal val="#ppt_x"/>
                                          </p:val>
                                        </p:tav>
                                      </p:tavLst>
                                    </p:anim>
                                    <p:anim calcmode="lin" valueType="num">
                                      <p:cBhvr additive="base">
                                        <p:cTn id="8" dur="500" fill="hold"/>
                                        <p:tgtEl>
                                          <p:spTgt spid="133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13321">
                                            <p:txEl>
                                              <p:pRg st="0" end="0"/>
                                            </p:txEl>
                                          </p:spTgt>
                                        </p:tgtEl>
                                        <p:attrNameLst>
                                          <p:attrName>style.visibility</p:attrName>
                                        </p:attrNameLst>
                                      </p:cBhvr>
                                      <p:to>
                                        <p:strVal val="visible"/>
                                      </p:to>
                                    </p:set>
                                    <p:anim calcmode="discrete" valueType="clr">
                                      <p:cBhvr override="childStyle">
                                        <p:cTn id="13" dur="80"/>
                                        <p:tgtEl>
                                          <p:spTgt spid="1332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321">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3321">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685800" y="762000"/>
            <a:ext cx="7010400" cy="366713"/>
          </a:xfrm>
          <a:prstGeom prst="rect">
            <a:avLst/>
          </a:prstGeom>
          <a:noFill/>
          <a:ln w="9525">
            <a:noFill/>
            <a:miter lim="800000"/>
            <a:headEnd/>
            <a:tailEnd/>
          </a:ln>
          <a:effectLst/>
        </p:spPr>
        <p:txBody>
          <a:bodyPr>
            <a:spAutoFit/>
          </a:bodyPr>
          <a:lstStyle/>
          <a:p>
            <a:pPr eaLnBrk="1" hangingPunct="1">
              <a:spcBef>
                <a:spcPct val="50000"/>
              </a:spcBef>
            </a:pPr>
            <a:endParaRPr lang="en-US">
              <a:latin typeface=".VnTime" pitchFamily="34" charset="0"/>
            </a:endParaRPr>
          </a:p>
        </p:txBody>
      </p:sp>
      <p:sp>
        <p:nvSpPr>
          <p:cNvPr id="35844" name="Text Box 4"/>
          <p:cNvSpPr txBox="1">
            <a:spLocks noChangeArrowheads="1"/>
          </p:cNvSpPr>
          <p:nvPr/>
        </p:nvSpPr>
        <p:spPr bwMode="auto">
          <a:xfrm>
            <a:off x="914400" y="525463"/>
            <a:ext cx="7086600" cy="1098550"/>
          </a:xfrm>
          <a:prstGeom prst="rect">
            <a:avLst/>
          </a:prstGeom>
          <a:noFill/>
          <a:ln w="9525">
            <a:noFill/>
            <a:miter lim="800000"/>
            <a:headEnd/>
            <a:tailEnd/>
          </a:ln>
          <a:effectLst/>
        </p:spPr>
        <p:txBody>
          <a:bodyPr>
            <a:spAutoFit/>
          </a:bodyPr>
          <a:lstStyle/>
          <a:p>
            <a:pPr eaLnBrk="1" hangingPunct="1">
              <a:spcBef>
                <a:spcPct val="50000"/>
              </a:spcBef>
            </a:pPr>
            <a:endParaRPr lang="en-US" sz="6600">
              <a:latin typeface=".VnTime" pitchFamily="34" charset="0"/>
            </a:endParaRPr>
          </a:p>
        </p:txBody>
      </p:sp>
      <p:sp>
        <p:nvSpPr>
          <p:cNvPr id="35845" name="WordArt 5"/>
          <p:cNvSpPr>
            <a:spLocks noChangeArrowheads="1" noChangeShapeType="1" noTextEdit="1"/>
          </p:cNvSpPr>
          <p:nvPr/>
        </p:nvSpPr>
        <p:spPr bwMode="auto">
          <a:xfrm rot="525135">
            <a:off x="3105150" y="58738"/>
            <a:ext cx="3590925" cy="17145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0">
                  <a:gsLst>
                    <a:gs pos="0">
                      <a:srgbClr val="6600CC"/>
                    </a:gs>
                    <a:gs pos="100000">
                      <a:srgbClr val="CC00CC"/>
                    </a:gs>
                  </a:gsLst>
                  <a:lin ang="4874865" scaled="1"/>
                </a:gradFill>
                <a:effectLst>
                  <a:outerShdw dist="53882" dir="2700000" algn="ctr" rotWithShape="0">
                    <a:srgbClr val="9999FF">
                      <a:alpha val="80000"/>
                    </a:srgbClr>
                  </a:outerShdw>
                </a:effectLst>
                <a:latin typeface=".VnTime"/>
              </a:rPr>
              <a:t>KiÓm tra bµi cò :</a:t>
            </a:r>
          </a:p>
        </p:txBody>
      </p:sp>
      <p:pic>
        <p:nvPicPr>
          <p:cNvPr id="35846" name="Picture 6" descr="0F917B4CD3754ECA9C488848EFED51EE"/>
          <p:cNvPicPr>
            <a:picLocks noChangeAspect="1" noChangeArrowheads="1" noCrop="1"/>
          </p:cNvPicPr>
          <p:nvPr/>
        </p:nvPicPr>
        <p:blipFill>
          <a:blip r:embed="rId2"/>
          <a:srcRect/>
          <a:stretch>
            <a:fillRect/>
          </a:stretch>
        </p:blipFill>
        <p:spPr bwMode="auto">
          <a:xfrm flipH="1">
            <a:off x="304800" y="3733800"/>
            <a:ext cx="1524000" cy="3124200"/>
          </a:xfrm>
          <a:prstGeom prst="rect">
            <a:avLst/>
          </a:prstGeom>
          <a:noFill/>
        </p:spPr>
      </p:pic>
      <p:sp>
        <p:nvSpPr>
          <p:cNvPr id="35847" name="AutoShape 7"/>
          <p:cNvSpPr>
            <a:spLocks noChangeArrowheads="1"/>
          </p:cNvSpPr>
          <p:nvPr/>
        </p:nvSpPr>
        <p:spPr bwMode="auto">
          <a:xfrm>
            <a:off x="1066800" y="1600200"/>
            <a:ext cx="7620000" cy="3962400"/>
          </a:xfrm>
          <a:prstGeom prst="wedgeEllipseCallout">
            <a:avLst>
              <a:gd name="adj1" fmla="val -45125"/>
              <a:gd name="adj2" fmla="val 22755"/>
            </a:avLst>
          </a:prstGeom>
          <a:solidFill>
            <a:schemeClr val="accent1"/>
          </a:solidFill>
          <a:ln w="9525">
            <a:solidFill>
              <a:schemeClr val="tx1"/>
            </a:solidFill>
            <a:miter lim="800000"/>
            <a:headEnd/>
            <a:tailEnd/>
          </a:ln>
          <a:effectLst/>
        </p:spPr>
        <p:txBody>
          <a:bodyPr/>
          <a:lstStyle/>
          <a:p>
            <a:pPr algn="ctr" eaLnBrk="1" hangingPunct="1"/>
            <a:r>
              <a:rPr lang="en-US" sz="3600">
                <a:solidFill>
                  <a:schemeClr val="hlink"/>
                </a:solidFill>
                <a:latin typeface="Arial" charset="0"/>
              </a:rPr>
              <a:t>Em</a:t>
            </a:r>
            <a:r>
              <a:rPr lang="en-US" sz="3600">
                <a:solidFill>
                  <a:schemeClr val="hlink"/>
                </a:solidFill>
                <a:latin typeface=".VnTime" pitchFamily="34" charset="0"/>
              </a:rPr>
              <a:t> h·y  tr×nh bµy  t×nh h×nh n­íc ta sau c¸c cuéc khëi nghÜa chèng Ph¸p? </a:t>
            </a:r>
            <a:endParaRPr lang="en-US" sz="3600">
              <a:solidFill>
                <a:srgbClr val="FF0000"/>
              </a:solidFill>
              <a:latin typeface=".VnTime" pitchFamily="34" charset="0"/>
            </a:endParaRPr>
          </a:p>
          <a:p>
            <a:pPr algn="ctr" eaLnBrk="1" hangingPunct="1"/>
            <a:endParaRPr lang="en-US" sz="3600">
              <a:solidFill>
                <a:srgbClr val="FF0000"/>
              </a:solidFill>
              <a:latin typeface=".VnTime" pitchFamily="34" charset="0"/>
            </a:endParaRPr>
          </a:p>
          <a:p>
            <a:pPr algn="ctr" eaLnBrk="1" hangingPunct="1"/>
            <a:endParaRPr lang="en-US" sz="3600">
              <a:solidFill>
                <a:schemeClr val="hlink"/>
              </a:solidFill>
              <a:latin typeface=".VnTime" pitchFamily="34" charset="0"/>
            </a:endParaRPr>
          </a:p>
          <a:p>
            <a:pPr algn="ctr" eaLnBrk="1" hangingPunct="1"/>
            <a:endParaRPr lang="en-US" sz="3600">
              <a:solidFill>
                <a:schemeClr val="hlink"/>
              </a:solidFill>
              <a:latin typeface=".VnTime" pitchFamily="34" charset="0"/>
            </a:endParaRPr>
          </a:p>
          <a:p>
            <a:pPr algn="ctr" eaLnBrk="1" hangingPunct="1"/>
            <a:endParaRPr lang="en-US" sz="3600">
              <a:solidFill>
                <a:schemeClr val="hlink"/>
              </a:solidFill>
              <a:latin typeface=".VnTime" pitchFamily="34" charset="0"/>
            </a:endParaRPr>
          </a:p>
          <a:p>
            <a:pPr algn="ctr" eaLnBrk="1" hangingPunct="1"/>
            <a:endParaRPr lang="en-US" sz="3600">
              <a:solidFill>
                <a:schemeClr val="hlink"/>
              </a:solidFill>
              <a:latin typeface="Arial" charset="0"/>
            </a:endParaRPr>
          </a:p>
        </p:txBody>
      </p:sp>
    </p:spTree>
  </p:cSld>
  <p:clrMapOvr>
    <a:masterClrMapping/>
  </p:clrMapOvr>
  <p:transition>
    <p:cover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Download"/>
          <p:cNvPicPr>
            <a:picLocks noChangeAspect="1" noChangeArrowheads="1"/>
          </p:cNvPicPr>
          <p:nvPr/>
        </p:nvPicPr>
        <p:blipFill>
          <a:blip r:embed="rId2"/>
          <a:srcRect/>
          <a:stretch>
            <a:fillRect/>
          </a:stretch>
        </p:blipFill>
        <p:spPr bwMode="auto">
          <a:xfrm>
            <a:off x="3581400" y="685800"/>
            <a:ext cx="4876800" cy="5181600"/>
          </a:xfrm>
          <a:prstGeom prst="rect">
            <a:avLst/>
          </a:prstGeom>
          <a:noFill/>
        </p:spPr>
      </p:pic>
      <p:sp>
        <p:nvSpPr>
          <p:cNvPr id="23557" name="Text Box 5"/>
          <p:cNvSpPr txBox="1">
            <a:spLocks noChangeArrowheads="1"/>
          </p:cNvSpPr>
          <p:nvPr/>
        </p:nvSpPr>
        <p:spPr bwMode="auto">
          <a:xfrm>
            <a:off x="5562600" y="6019800"/>
            <a:ext cx="2209800" cy="366713"/>
          </a:xfrm>
          <a:prstGeom prst="rect">
            <a:avLst/>
          </a:prstGeom>
          <a:noFill/>
          <a:ln w="9525">
            <a:noFill/>
            <a:miter lim="800000"/>
            <a:headEnd/>
            <a:tailEnd/>
          </a:ln>
          <a:effectLst/>
        </p:spPr>
        <p:txBody>
          <a:bodyPr>
            <a:spAutoFit/>
          </a:bodyPr>
          <a:lstStyle/>
          <a:p>
            <a:pPr>
              <a:spcBef>
                <a:spcPct val="50000"/>
              </a:spcBef>
            </a:pPr>
            <a:r>
              <a:rPr lang="en-US"/>
              <a:t>Phan Bội Châu</a:t>
            </a:r>
          </a:p>
        </p:txBody>
      </p:sp>
      <p:sp>
        <p:nvSpPr>
          <p:cNvPr id="23558" name="Text Box 6"/>
          <p:cNvSpPr txBox="1">
            <a:spLocks noChangeArrowheads="1"/>
          </p:cNvSpPr>
          <p:nvPr/>
        </p:nvSpPr>
        <p:spPr bwMode="auto">
          <a:xfrm>
            <a:off x="609600" y="990600"/>
            <a:ext cx="2819400" cy="1739900"/>
          </a:xfrm>
          <a:prstGeom prst="rect">
            <a:avLst/>
          </a:prstGeom>
          <a:noFill/>
          <a:ln w="9525">
            <a:noFill/>
            <a:miter lim="800000"/>
            <a:headEnd/>
            <a:tailEnd/>
          </a:ln>
          <a:effectLst/>
        </p:spPr>
        <p:txBody>
          <a:bodyPr>
            <a:spAutoFit/>
          </a:bodyPr>
          <a:lstStyle/>
          <a:p>
            <a:pPr>
              <a:spcBef>
                <a:spcPct val="50000"/>
              </a:spcBef>
            </a:pPr>
            <a:r>
              <a:rPr lang="en-US" sz="2400" dirty="0">
                <a:solidFill>
                  <a:srgbClr val="0000FF"/>
                </a:solidFill>
              </a:rPr>
              <a:t> </a:t>
            </a:r>
            <a:r>
              <a:rPr lang="en-US" sz="3600" dirty="0" err="1">
                <a:solidFill>
                  <a:srgbClr val="0000FF"/>
                </a:solidFill>
              </a:rPr>
              <a:t>Phan</a:t>
            </a:r>
            <a:r>
              <a:rPr lang="en-US" sz="3600" dirty="0">
                <a:solidFill>
                  <a:srgbClr val="0000FF"/>
                </a:solidFill>
              </a:rPr>
              <a:t> </a:t>
            </a:r>
            <a:r>
              <a:rPr lang="en-US" sz="3600" dirty="0" err="1">
                <a:solidFill>
                  <a:srgbClr val="0000FF"/>
                </a:solidFill>
              </a:rPr>
              <a:t>Bội</a:t>
            </a:r>
            <a:r>
              <a:rPr lang="en-US" sz="3600" dirty="0">
                <a:solidFill>
                  <a:srgbClr val="0000FF"/>
                </a:solidFill>
              </a:rPr>
              <a:t> </a:t>
            </a:r>
            <a:r>
              <a:rPr lang="en-US" sz="3600" dirty="0" err="1">
                <a:solidFill>
                  <a:srgbClr val="0000FF"/>
                </a:solidFill>
              </a:rPr>
              <a:t>Châu</a:t>
            </a:r>
            <a:r>
              <a:rPr lang="en-US" sz="3600" dirty="0">
                <a:solidFill>
                  <a:srgbClr val="0000FF"/>
                </a:solidFill>
              </a:rPr>
              <a:t> </a:t>
            </a:r>
            <a:r>
              <a:rPr lang="en-US" sz="3600" dirty="0" err="1">
                <a:solidFill>
                  <a:srgbClr val="0000FF"/>
                </a:solidFill>
              </a:rPr>
              <a:t>là</a:t>
            </a:r>
            <a:r>
              <a:rPr lang="en-US" sz="3600" dirty="0">
                <a:solidFill>
                  <a:srgbClr val="0000FF"/>
                </a:solidFill>
              </a:rPr>
              <a:t> </a:t>
            </a:r>
            <a:r>
              <a:rPr lang="en-US" sz="3600" dirty="0" err="1">
                <a:solidFill>
                  <a:srgbClr val="0000FF"/>
                </a:solidFill>
              </a:rPr>
              <a:t>người</a:t>
            </a:r>
            <a:r>
              <a:rPr lang="en-US" sz="3600" dirty="0">
                <a:solidFill>
                  <a:srgbClr val="0000FF"/>
                </a:solidFill>
              </a:rPr>
              <a:t> </a:t>
            </a:r>
            <a:r>
              <a:rPr lang="en-US" sz="3600" dirty="0" err="1">
                <a:solidFill>
                  <a:srgbClr val="0000FF"/>
                </a:solidFill>
              </a:rPr>
              <a:t>như</a:t>
            </a:r>
            <a:r>
              <a:rPr lang="en-US" sz="3600" dirty="0">
                <a:solidFill>
                  <a:srgbClr val="0000FF"/>
                </a:solidFill>
              </a:rPr>
              <a:t> </a:t>
            </a:r>
            <a:r>
              <a:rPr lang="en-US" sz="3600" dirty="0" err="1">
                <a:solidFill>
                  <a:srgbClr val="0000FF"/>
                </a:solidFill>
              </a:rPr>
              <a:t>thế</a:t>
            </a:r>
            <a:r>
              <a:rPr lang="en-US" sz="3600" dirty="0">
                <a:solidFill>
                  <a:srgbClr val="0000FF"/>
                </a:solidFill>
              </a:rPr>
              <a:t> </a:t>
            </a:r>
            <a:r>
              <a:rPr lang="en-US" sz="3600" dirty="0" err="1">
                <a:solidFill>
                  <a:srgbClr val="0000FF"/>
                </a:solidFill>
              </a:rPr>
              <a:t>nào</a:t>
            </a:r>
            <a:r>
              <a:rPr lang="en-US" sz="3600" dirty="0">
                <a:solidFill>
                  <a:srgbClr val="0000FF"/>
                </a:solidFill>
              </a:rPr>
              <a:t>?</a:t>
            </a: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7"/>
                                        </p:tgtEl>
                                        <p:attrNameLst>
                                          <p:attrName>style.visibility</p:attrName>
                                        </p:attrNameLst>
                                      </p:cBhvr>
                                      <p:to>
                                        <p:strVal val="visible"/>
                                      </p:to>
                                    </p:set>
                                    <p:animEffect transition="in" filter="blinds(horizontal)">
                                      <p:cBhvr>
                                        <p:cTn id="7" dur="500"/>
                                        <p:tgtEl>
                                          <p:spTgt spid="2355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3558"/>
                                        </p:tgtEl>
                                        <p:attrNameLst>
                                          <p:attrName>style.visibility</p:attrName>
                                        </p:attrNameLst>
                                      </p:cBhvr>
                                      <p:to>
                                        <p:strVal val="visible"/>
                                      </p:to>
                                    </p:set>
                                    <p:anim calcmode="discrete" valueType="clr">
                                      <p:cBhvr override="childStyle">
                                        <p:cTn id="12" dur="80"/>
                                        <p:tgtEl>
                                          <p:spTgt spid="23558"/>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3558"/>
                                        </p:tgtEl>
                                        <p:attrNameLst>
                                          <p:attrName>fillcolor</p:attrName>
                                        </p:attrNameLst>
                                      </p:cBhvr>
                                      <p:tavLst>
                                        <p:tav tm="0">
                                          <p:val>
                                            <p:clrVal>
                                              <a:schemeClr val="accent2"/>
                                            </p:clrVal>
                                          </p:val>
                                        </p:tav>
                                        <p:tav tm="50000">
                                          <p:val>
                                            <p:clrVal>
                                              <a:schemeClr val="hlink"/>
                                            </p:clrVal>
                                          </p:val>
                                        </p:tav>
                                      </p:tavLst>
                                    </p:anim>
                                    <p:set>
                                      <p:cBhvr>
                                        <p:cTn id="14" dur="80"/>
                                        <p:tgtEl>
                                          <p:spTgt spid="235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2355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5" name="Text Box 19"/>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4116" name="Text Box 20"/>
          <p:cNvSpPr txBox="1">
            <a:spLocks noChangeArrowheads="1"/>
          </p:cNvSpPr>
          <p:nvPr/>
        </p:nvSpPr>
        <p:spPr bwMode="auto">
          <a:xfrm>
            <a:off x="457200" y="12192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4118" name="Text Box 22"/>
          <p:cNvSpPr txBox="1">
            <a:spLocks noChangeArrowheads="1"/>
          </p:cNvSpPr>
          <p:nvPr/>
        </p:nvSpPr>
        <p:spPr bwMode="auto">
          <a:xfrm>
            <a:off x="1066800" y="2133600"/>
            <a:ext cx="6248400" cy="457200"/>
          </a:xfrm>
          <a:prstGeom prst="rect">
            <a:avLst/>
          </a:prstGeom>
          <a:noFill/>
          <a:ln w="9525">
            <a:noFill/>
            <a:miter lim="800000"/>
            <a:headEnd/>
            <a:tailEnd/>
          </a:ln>
          <a:effectLst/>
        </p:spPr>
        <p:txBody>
          <a:bodyPr>
            <a:spAutoFit/>
          </a:bodyPr>
          <a:lstStyle/>
          <a:p>
            <a:pPr>
              <a:spcBef>
                <a:spcPct val="50000"/>
              </a:spcBef>
            </a:pPr>
            <a:endParaRPr lang="en-US" sz="2400"/>
          </a:p>
        </p:txBody>
      </p:sp>
      <p:sp>
        <p:nvSpPr>
          <p:cNvPr id="4133" name="Text Box 37"/>
          <p:cNvSpPr txBox="1">
            <a:spLocks noChangeArrowheads="1"/>
          </p:cNvSpPr>
          <p:nvPr/>
        </p:nvSpPr>
        <p:spPr bwMode="auto">
          <a:xfrm>
            <a:off x="609600" y="2057400"/>
            <a:ext cx="60198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1. </a:t>
            </a:r>
            <a:r>
              <a:rPr lang="en-US" sz="3200" b="1" u="sng">
                <a:solidFill>
                  <a:srgbClr val="0000FF"/>
                </a:solidFill>
              </a:rPr>
              <a:t>Vài nét về Phan Bội Châu.</a:t>
            </a:r>
          </a:p>
        </p:txBody>
      </p:sp>
      <p:sp>
        <p:nvSpPr>
          <p:cNvPr id="4134" name="Text Box 38"/>
          <p:cNvSpPr txBox="1">
            <a:spLocks noChangeArrowheads="1"/>
          </p:cNvSpPr>
          <p:nvPr/>
        </p:nvSpPr>
        <p:spPr bwMode="auto">
          <a:xfrm>
            <a:off x="685800" y="3035300"/>
            <a:ext cx="7543800" cy="457200"/>
          </a:xfrm>
          <a:prstGeom prst="rect">
            <a:avLst/>
          </a:prstGeom>
          <a:noFill/>
          <a:ln w="9525">
            <a:noFill/>
            <a:miter lim="800000"/>
            <a:headEnd/>
            <a:tailEnd/>
          </a:ln>
          <a:effectLst/>
        </p:spPr>
        <p:txBody>
          <a:bodyPr>
            <a:spAutoFit/>
          </a:bodyPr>
          <a:lstStyle/>
          <a:p>
            <a:pPr>
              <a:spcBef>
                <a:spcPct val="50000"/>
              </a:spcBef>
            </a:pPr>
            <a:r>
              <a:rPr lang="en-US" sz="2400" dirty="0" err="1">
                <a:solidFill>
                  <a:srgbClr val="0000FF"/>
                </a:solidFill>
              </a:rPr>
              <a:t>Đọc</a:t>
            </a:r>
            <a:r>
              <a:rPr lang="en-US" sz="2400" dirty="0">
                <a:solidFill>
                  <a:srgbClr val="0000FF"/>
                </a:solidFill>
              </a:rPr>
              <a:t> </a:t>
            </a:r>
            <a:r>
              <a:rPr lang="en-US" sz="2400" dirty="0" err="1">
                <a:solidFill>
                  <a:srgbClr val="0000FF"/>
                </a:solidFill>
              </a:rPr>
              <a:t>thầm</a:t>
            </a:r>
            <a:r>
              <a:rPr lang="en-US" sz="2400" dirty="0">
                <a:solidFill>
                  <a:srgbClr val="0000FF"/>
                </a:solidFill>
              </a:rPr>
              <a:t> ở </a:t>
            </a:r>
            <a:r>
              <a:rPr lang="en-US" sz="2400" dirty="0" err="1">
                <a:solidFill>
                  <a:srgbClr val="0000FF"/>
                </a:solidFill>
              </a:rPr>
              <a:t>sgk</a:t>
            </a:r>
            <a:r>
              <a:rPr lang="en-US" sz="2400" dirty="0">
                <a:solidFill>
                  <a:srgbClr val="0000FF"/>
                </a:solidFill>
              </a:rPr>
              <a:t> </a:t>
            </a:r>
            <a:r>
              <a:rPr lang="en-US" sz="2400" dirty="0" err="1">
                <a:solidFill>
                  <a:srgbClr val="0000FF"/>
                </a:solidFill>
              </a:rPr>
              <a:t>từ</a:t>
            </a:r>
            <a:r>
              <a:rPr lang="en-US" sz="2400" dirty="0">
                <a:solidFill>
                  <a:srgbClr val="0000FF"/>
                </a:solidFill>
              </a:rPr>
              <a:t> </a:t>
            </a:r>
            <a:r>
              <a:rPr lang="en-US" sz="2400" dirty="0" err="1">
                <a:solidFill>
                  <a:srgbClr val="0000FF"/>
                </a:solidFill>
              </a:rPr>
              <a:t>đầu</a:t>
            </a:r>
            <a:r>
              <a:rPr lang="en-US" sz="2400" dirty="0">
                <a:solidFill>
                  <a:srgbClr val="0000FF"/>
                </a:solidFill>
              </a:rPr>
              <a:t> </a:t>
            </a:r>
            <a:r>
              <a:rPr lang="en-US" sz="2400" dirty="0" err="1">
                <a:solidFill>
                  <a:srgbClr val="0000FF"/>
                </a:solidFill>
              </a:rPr>
              <a:t>đến</a:t>
            </a:r>
            <a:r>
              <a:rPr lang="en-US" sz="2400" dirty="0">
                <a:solidFill>
                  <a:srgbClr val="0000FF"/>
                </a:solidFill>
              </a:rPr>
              <a:t>: “…</a:t>
            </a:r>
            <a:r>
              <a:rPr lang="en-US" sz="2400" dirty="0" err="1">
                <a:solidFill>
                  <a:srgbClr val="0000FF"/>
                </a:solidFill>
              </a:rPr>
              <a:t>giải</a:t>
            </a:r>
            <a:r>
              <a:rPr lang="en-US" sz="2400" dirty="0">
                <a:solidFill>
                  <a:srgbClr val="0000FF"/>
                </a:solidFill>
              </a:rPr>
              <a:t> </a:t>
            </a:r>
            <a:r>
              <a:rPr lang="en-US" sz="2400" dirty="0" err="1">
                <a:solidFill>
                  <a:srgbClr val="0000FF"/>
                </a:solidFill>
              </a:rPr>
              <a:t>phóng</a:t>
            </a:r>
            <a:r>
              <a:rPr lang="en-US" sz="2400" dirty="0">
                <a:solidFill>
                  <a:srgbClr val="0000FF"/>
                </a:solidFill>
              </a:rPr>
              <a:t> </a:t>
            </a:r>
            <a:r>
              <a:rPr lang="en-US" sz="2400" dirty="0" err="1">
                <a:solidFill>
                  <a:srgbClr val="0000FF"/>
                </a:solidFill>
              </a:rPr>
              <a:t>dân</a:t>
            </a:r>
            <a:r>
              <a:rPr lang="en-US" sz="2400" dirty="0">
                <a:solidFill>
                  <a:srgbClr val="0000FF"/>
                </a:solidFill>
              </a:rPr>
              <a:t> </a:t>
            </a:r>
            <a:r>
              <a:rPr lang="en-US" sz="2400" dirty="0" err="1">
                <a:solidFill>
                  <a:srgbClr val="0000FF"/>
                </a:solidFill>
              </a:rPr>
              <a:t>tộc</a:t>
            </a:r>
            <a:r>
              <a:rPr lang="en-US" sz="2400" dirty="0">
                <a:solidFill>
                  <a:srgbClr val="0000FF"/>
                </a:solidFill>
              </a:rPr>
              <a:t>”</a:t>
            </a:r>
          </a:p>
        </p:txBody>
      </p:sp>
      <p:sp>
        <p:nvSpPr>
          <p:cNvPr id="4135" name="Text Box 39"/>
          <p:cNvSpPr txBox="1">
            <a:spLocks noChangeArrowheads="1"/>
          </p:cNvSpPr>
          <p:nvPr/>
        </p:nvSpPr>
        <p:spPr bwMode="auto">
          <a:xfrm>
            <a:off x="914400" y="3721100"/>
            <a:ext cx="7696200" cy="457200"/>
          </a:xfrm>
          <a:prstGeom prst="rect">
            <a:avLst/>
          </a:prstGeom>
          <a:noFill/>
          <a:ln w="9525">
            <a:noFill/>
            <a:miter lim="800000"/>
            <a:headEnd/>
            <a:tailEnd/>
          </a:ln>
          <a:effectLst/>
        </p:spPr>
        <p:txBody>
          <a:bodyPr>
            <a:spAutoFit/>
          </a:bodyPr>
          <a:lstStyle/>
          <a:p>
            <a:pPr>
              <a:spcBef>
                <a:spcPct val="50000"/>
              </a:spcBef>
            </a:pPr>
            <a:r>
              <a:rPr lang="en-US" sz="2400" dirty="0">
                <a:solidFill>
                  <a:srgbClr val="FF0000"/>
                </a:solidFill>
              </a:rPr>
              <a:t>+  </a:t>
            </a:r>
            <a:r>
              <a:rPr lang="en-US" sz="2400" dirty="0" err="1">
                <a:solidFill>
                  <a:srgbClr val="FF0000"/>
                </a:solidFill>
              </a:rPr>
              <a:t>Trình</a:t>
            </a:r>
            <a:r>
              <a:rPr lang="en-US" sz="2400" dirty="0">
                <a:solidFill>
                  <a:srgbClr val="FF0000"/>
                </a:solidFill>
              </a:rPr>
              <a:t> </a:t>
            </a:r>
            <a:r>
              <a:rPr lang="en-US" sz="2400" dirty="0" err="1">
                <a:solidFill>
                  <a:srgbClr val="FF0000"/>
                </a:solidFill>
              </a:rPr>
              <a:t>bày</a:t>
            </a:r>
            <a:r>
              <a:rPr lang="en-US" sz="2400" dirty="0">
                <a:solidFill>
                  <a:srgbClr val="FF0000"/>
                </a:solidFill>
              </a:rPr>
              <a:t> </a:t>
            </a:r>
            <a:r>
              <a:rPr lang="en-US" sz="2400" dirty="0" err="1">
                <a:solidFill>
                  <a:srgbClr val="FF0000"/>
                </a:solidFill>
              </a:rPr>
              <a:t>những</a:t>
            </a:r>
            <a:r>
              <a:rPr lang="en-US" sz="2400" dirty="0">
                <a:solidFill>
                  <a:srgbClr val="FF0000"/>
                </a:solidFill>
              </a:rPr>
              <a:t> </a:t>
            </a:r>
            <a:r>
              <a:rPr lang="en-US" sz="2400" dirty="0" err="1">
                <a:solidFill>
                  <a:srgbClr val="FF0000"/>
                </a:solidFill>
              </a:rPr>
              <a:t>hiểu</a:t>
            </a:r>
            <a:r>
              <a:rPr lang="en-US" sz="2400" dirty="0">
                <a:solidFill>
                  <a:srgbClr val="FF0000"/>
                </a:solidFill>
              </a:rPr>
              <a:t> </a:t>
            </a:r>
            <a:r>
              <a:rPr lang="en-US" sz="2400" dirty="0" err="1">
                <a:solidFill>
                  <a:srgbClr val="FF0000"/>
                </a:solidFill>
              </a:rPr>
              <a:t>biết</a:t>
            </a:r>
            <a:r>
              <a:rPr lang="en-US" sz="2400" dirty="0">
                <a:solidFill>
                  <a:srgbClr val="FF0000"/>
                </a:solidFill>
              </a:rPr>
              <a:t> </a:t>
            </a:r>
            <a:r>
              <a:rPr lang="en-US" sz="2400" dirty="0" err="1">
                <a:solidFill>
                  <a:srgbClr val="FF0000"/>
                </a:solidFill>
              </a:rPr>
              <a:t>của</a:t>
            </a:r>
            <a:r>
              <a:rPr lang="en-US" sz="2400" dirty="0">
                <a:solidFill>
                  <a:srgbClr val="FF0000"/>
                </a:solidFill>
              </a:rPr>
              <a:t> </a:t>
            </a:r>
            <a:r>
              <a:rPr lang="en-US" sz="2400" dirty="0" err="1">
                <a:solidFill>
                  <a:srgbClr val="FF0000"/>
                </a:solidFill>
              </a:rPr>
              <a:t>mình</a:t>
            </a:r>
            <a:r>
              <a:rPr lang="en-US" sz="2400" dirty="0">
                <a:solidFill>
                  <a:srgbClr val="FF0000"/>
                </a:solidFill>
              </a:rPr>
              <a:t> </a:t>
            </a:r>
            <a:r>
              <a:rPr lang="en-US" sz="2400" dirty="0" err="1">
                <a:solidFill>
                  <a:srgbClr val="FF0000"/>
                </a:solidFill>
              </a:rPr>
              <a:t>về</a:t>
            </a:r>
            <a:r>
              <a:rPr lang="en-US" sz="2400" dirty="0">
                <a:solidFill>
                  <a:srgbClr val="FF0000"/>
                </a:solidFill>
              </a:rPr>
              <a:t> </a:t>
            </a:r>
            <a:r>
              <a:rPr lang="en-US" sz="2400" dirty="0" err="1">
                <a:solidFill>
                  <a:srgbClr val="FF0000"/>
                </a:solidFill>
              </a:rPr>
              <a:t>Phan</a:t>
            </a:r>
            <a:r>
              <a:rPr lang="en-US" sz="2400" dirty="0">
                <a:solidFill>
                  <a:srgbClr val="FF0000"/>
                </a:solidFill>
              </a:rPr>
              <a:t> </a:t>
            </a:r>
            <a:r>
              <a:rPr lang="en-US" sz="2400" dirty="0" err="1">
                <a:solidFill>
                  <a:srgbClr val="FF0000"/>
                </a:solidFill>
              </a:rPr>
              <a:t>Bội</a:t>
            </a:r>
            <a:r>
              <a:rPr lang="en-US" sz="2400" dirty="0">
                <a:solidFill>
                  <a:srgbClr val="FF0000"/>
                </a:solidFill>
              </a:rPr>
              <a:t> </a:t>
            </a:r>
            <a:r>
              <a:rPr lang="en-US" sz="2400" dirty="0" err="1">
                <a:solidFill>
                  <a:srgbClr val="FF0000"/>
                </a:solidFill>
              </a:rPr>
              <a:t>Châu</a:t>
            </a:r>
            <a:r>
              <a:rPr lang="en-US" sz="2400" dirty="0">
                <a:solidFill>
                  <a:srgbClr val="FF0000"/>
                </a:solidFill>
              </a:rPr>
              <a:t>.</a:t>
            </a:r>
          </a:p>
        </p:txBody>
      </p:sp>
      <p:sp>
        <p:nvSpPr>
          <p:cNvPr id="4136" name="Text Box 40"/>
          <p:cNvSpPr txBox="1">
            <a:spLocks noChangeArrowheads="1"/>
          </p:cNvSpPr>
          <p:nvPr/>
        </p:nvSpPr>
        <p:spPr bwMode="auto">
          <a:xfrm>
            <a:off x="533400" y="4406900"/>
            <a:ext cx="8382000" cy="1938992"/>
          </a:xfrm>
          <a:prstGeom prst="rect">
            <a:avLst/>
          </a:prstGeom>
          <a:noFill/>
          <a:ln w="9525">
            <a:noFill/>
            <a:miter lim="800000"/>
            <a:headEnd/>
            <a:tailEnd/>
          </a:ln>
          <a:effectLst/>
        </p:spPr>
        <p:txBody>
          <a:bodyPr>
            <a:spAutoFit/>
          </a:bodyPr>
          <a:lstStyle/>
          <a:p>
            <a:pPr>
              <a:spcBef>
                <a:spcPct val="50000"/>
              </a:spcBef>
            </a:pPr>
            <a:r>
              <a:rPr lang="en-US" sz="2400">
                <a:solidFill>
                  <a:srgbClr val="0000FF"/>
                </a:solidFill>
              </a:rPr>
              <a:t>-    Phan Bội Châu (1867-1940) quê ở làng Đan Nhiệm, nay là xã Xuân Hòa, huyện Nam Đàn, tỉnh Nghệ An. Ông lớn lên khi đất nước đã bị thực dân Pháp đô hộ. Ông là người thông minh, học rộng, tài cao, có ý chí đánh đuổi giặc Pháp xâm lược. Lúc đầu, Phan Bội Châu chủ trương dựa vào Nhật để đánh Pháp cứu nước.</a:t>
            </a:r>
          </a:p>
        </p:txBody>
      </p:sp>
    </p:spTree>
  </p:cSld>
  <p:clrMapOvr>
    <a:masterClrMapping/>
  </p:clrMapOvr>
  <p:transition spd="slow">
    <p:cover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grpId="0" nodeType="clickEffect">
                                  <p:stCondLst>
                                    <p:cond delay="0"/>
                                  </p:stCondLst>
                                  <p:childTnLst>
                                    <p:set>
                                      <p:cBhvr>
                                        <p:cTn id="6" dur="1" fill="hold">
                                          <p:stCondLst>
                                            <p:cond delay="0"/>
                                          </p:stCondLst>
                                        </p:cTn>
                                        <p:tgtEl>
                                          <p:spTgt spid="4116"/>
                                        </p:tgtEl>
                                        <p:attrNameLst>
                                          <p:attrName>style.visibility</p:attrName>
                                        </p:attrNameLst>
                                      </p:cBhvr>
                                      <p:to>
                                        <p:strVal val="visible"/>
                                      </p:to>
                                    </p:set>
                                    <p:anim calcmode="lin" valueType="num">
                                      <p:cBhvr additive="base">
                                        <p:cTn id="7" dur="5000" fill="hold"/>
                                        <p:tgtEl>
                                          <p:spTgt spid="4116"/>
                                        </p:tgtEl>
                                        <p:attrNameLst>
                                          <p:attrName>ppt_x</p:attrName>
                                        </p:attrNameLst>
                                      </p:cBhvr>
                                      <p:tavLst>
                                        <p:tav tm="0">
                                          <p:val>
                                            <p:strVal val="0-#ppt_w/2"/>
                                          </p:val>
                                        </p:tav>
                                        <p:tav tm="100000">
                                          <p:val>
                                            <p:strVal val="#ppt_x"/>
                                          </p:val>
                                        </p:tav>
                                      </p:tavLst>
                                    </p:anim>
                                    <p:anim calcmode="lin" valueType="num">
                                      <p:cBhvr additive="base">
                                        <p:cTn id="8" dur="5000" fill="hold"/>
                                        <p:tgtEl>
                                          <p:spTgt spid="41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4133"/>
                                        </p:tgtEl>
                                        <p:attrNameLst>
                                          <p:attrName>style.visibility</p:attrName>
                                        </p:attrNameLst>
                                      </p:cBhvr>
                                      <p:to>
                                        <p:strVal val="visible"/>
                                      </p:to>
                                    </p:set>
                                    <p:animEffect transition="in" filter="fade">
                                      <p:cBhvr>
                                        <p:cTn id="13" dur="5000"/>
                                        <p:tgtEl>
                                          <p:spTgt spid="4133"/>
                                        </p:tgtEl>
                                      </p:cBhvr>
                                    </p:animEffect>
                                    <p:anim calcmode="lin" valueType="num">
                                      <p:cBhvr>
                                        <p:cTn id="14" dur="5000" fill="hold"/>
                                        <p:tgtEl>
                                          <p:spTgt spid="4133"/>
                                        </p:tgtEl>
                                        <p:attrNameLst>
                                          <p:attrName>style.rotation</p:attrName>
                                        </p:attrNameLst>
                                      </p:cBhvr>
                                      <p:tavLst>
                                        <p:tav tm="0">
                                          <p:val>
                                            <p:fltVal val="720"/>
                                          </p:val>
                                        </p:tav>
                                        <p:tav tm="100000">
                                          <p:val>
                                            <p:fltVal val="0"/>
                                          </p:val>
                                        </p:tav>
                                      </p:tavLst>
                                    </p:anim>
                                    <p:anim calcmode="lin" valueType="num">
                                      <p:cBhvr>
                                        <p:cTn id="15" dur="5000" fill="hold"/>
                                        <p:tgtEl>
                                          <p:spTgt spid="4133"/>
                                        </p:tgtEl>
                                        <p:attrNameLst>
                                          <p:attrName>ppt_h</p:attrName>
                                        </p:attrNameLst>
                                      </p:cBhvr>
                                      <p:tavLst>
                                        <p:tav tm="0">
                                          <p:val>
                                            <p:fltVal val="0"/>
                                          </p:val>
                                        </p:tav>
                                        <p:tav tm="100000">
                                          <p:val>
                                            <p:strVal val="#ppt_h"/>
                                          </p:val>
                                        </p:tav>
                                      </p:tavLst>
                                    </p:anim>
                                    <p:anim calcmode="lin" valueType="num">
                                      <p:cBhvr>
                                        <p:cTn id="16" dur="5000" fill="hold"/>
                                        <p:tgtEl>
                                          <p:spTgt spid="4133"/>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4134"/>
                                        </p:tgtEl>
                                        <p:attrNameLst>
                                          <p:attrName>style.visibility</p:attrName>
                                        </p:attrNameLst>
                                      </p:cBhvr>
                                      <p:to>
                                        <p:strVal val="visible"/>
                                      </p:to>
                                    </p:set>
                                    <p:anim calcmode="discrete" valueType="clr">
                                      <p:cBhvr override="childStyle">
                                        <p:cTn id="21" dur="80"/>
                                        <p:tgtEl>
                                          <p:spTgt spid="413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4134"/>
                                        </p:tgtEl>
                                        <p:attrNameLst>
                                          <p:attrName>fillcolor</p:attrName>
                                        </p:attrNameLst>
                                      </p:cBhvr>
                                      <p:tavLst>
                                        <p:tav tm="0">
                                          <p:val>
                                            <p:clrVal>
                                              <a:schemeClr val="accent2"/>
                                            </p:clrVal>
                                          </p:val>
                                        </p:tav>
                                        <p:tav tm="50000">
                                          <p:val>
                                            <p:clrVal>
                                              <a:schemeClr val="hlink"/>
                                            </p:clrVal>
                                          </p:val>
                                        </p:tav>
                                      </p:tavLst>
                                    </p:anim>
                                    <p:set>
                                      <p:cBhvr>
                                        <p:cTn id="23" dur="80"/>
                                        <p:tgtEl>
                                          <p:spTgt spid="4134"/>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4" presetClass="exit" presetSubtype="16" fill="hold" grpId="1" nodeType="clickEffect">
                                  <p:stCondLst>
                                    <p:cond delay="0"/>
                                  </p:stCondLst>
                                  <p:iterate type="lt">
                                    <p:tmPct val="0"/>
                                  </p:iterate>
                                  <p:childTnLst>
                                    <p:animEffect transition="out" filter="box(in)">
                                      <p:cBhvr>
                                        <p:cTn id="27" dur="500"/>
                                        <p:tgtEl>
                                          <p:spTgt spid="4134"/>
                                        </p:tgtEl>
                                      </p:cBhvr>
                                    </p:animEffect>
                                    <p:set>
                                      <p:cBhvr>
                                        <p:cTn id="28" dur="1" fill="hold">
                                          <p:stCondLst>
                                            <p:cond delay="499"/>
                                          </p:stCondLst>
                                        </p:cTn>
                                        <p:tgtEl>
                                          <p:spTgt spid="413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4135"/>
                                        </p:tgtEl>
                                        <p:attrNameLst>
                                          <p:attrName>style.visibility</p:attrName>
                                        </p:attrNameLst>
                                      </p:cBhvr>
                                      <p:to>
                                        <p:strVal val="visible"/>
                                      </p:to>
                                    </p:set>
                                    <p:animEffect transition="in" filter="checkerboard(across)">
                                      <p:cBhvr>
                                        <p:cTn id="33" dur="500"/>
                                        <p:tgtEl>
                                          <p:spTgt spid="4135"/>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xit" presetSubtype="10" fill="hold" grpId="1" nodeType="clickEffect">
                                  <p:stCondLst>
                                    <p:cond delay="0"/>
                                  </p:stCondLst>
                                  <p:childTnLst>
                                    <p:animEffect transition="out" filter="blinds(horizontal)">
                                      <p:cBhvr>
                                        <p:cTn id="37" dur="500"/>
                                        <p:tgtEl>
                                          <p:spTgt spid="4135"/>
                                        </p:tgtEl>
                                      </p:cBhvr>
                                    </p:animEffect>
                                    <p:set>
                                      <p:cBhvr>
                                        <p:cTn id="38" dur="1" fill="hold">
                                          <p:stCondLst>
                                            <p:cond delay="499"/>
                                          </p:stCondLst>
                                        </p:cTn>
                                        <p:tgtEl>
                                          <p:spTgt spid="413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4136"/>
                                        </p:tgtEl>
                                        <p:attrNameLst>
                                          <p:attrName>style.visibility</p:attrName>
                                        </p:attrNameLst>
                                      </p:cBhvr>
                                      <p:to>
                                        <p:strVal val="visible"/>
                                      </p:to>
                                    </p:set>
                                    <p:anim calcmode="discrete" valueType="clr">
                                      <p:cBhvr override="childStyle">
                                        <p:cTn id="43" dur="80"/>
                                        <p:tgtEl>
                                          <p:spTgt spid="4136"/>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4136"/>
                                        </p:tgtEl>
                                        <p:attrNameLst>
                                          <p:attrName>fillcolor</p:attrName>
                                        </p:attrNameLst>
                                      </p:cBhvr>
                                      <p:tavLst>
                                        <p:tav tm="0">
                                          <p:val>
                                            <p:clrVal>
                                              <a:schemeClr val="accent2"/>
                                            </p:clrVal>
                                          </p:val>
                                        </p:tav>
                                        <p:tav tm="50000">
                                          <p:val>
                                            <p:clrVal>
                                              <a:schemeClr val="hlink"/>
                                            </p:clrVal>
                                          </p:val>
                                        </p:tav>
                                      </p:tavLst>
                                    </p:anim>
                                    <p:set>
                                      <p:cBhvr>
                                        <p:cTn id="45" dur="80"/>
                                        <p:tgtEl>
                                          <p:spTgt spid="413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 grpId="0"/>
      <p:bldP spid="4133" grpId="0"/>
      <p:bldP spid="4134" grpId="0"/>
      <p:bldP spid="4134" grpId="1"/>
      <p:bldP spid="4135" grpId="0"/>
      <p:bldP spid="4135" grpId="1"/>
      <p:bldP spid="41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8" name="Text Box 8"/>
          <p:cNvSpPr txBox="1">
            <a:spLocks noChangeArrowheads="1"/>
          </p:cNvSpPr>
          <p:nvPr/>
        </p:nvSpPr>
        <p:spPr bwMode="auto">
          <a:xfrm>
            <a:off x="1066800" y="2800350"/>
            <a:ext cx="7239000" cy="457200"/>
          </a:xfrm>
          <a:prstGeom prst="rect">
            <a:avLst/>
          </a:prstGeom>
          <a:noFill/>
          <a:ln w="9525">
            <a:noFill/>
            <a:miter lim="800000"/>
            <a:headEnd/>
            <a:tailEnd/>
          </a:ln>
          <a:effectLst/>
        </p:spPr>
        <p:txBody>
          <a:bodyPr>
            <a:spAutoFit/>
          </a:bodyPr>
          <a:lstStyle/>
          <a:p>
            <a:pPr>
              <a:spcBef>
                <a:spcPct val="50000"/>
              </a:spcBef>
            </a:pPr>
            <a:r>
              <a:rPr lang="en-US" sz="2400"/>
              <a:t>-Phan Bội Châu là nhà yêu nước tiêu biểu đầu thế kỉ XX</a:t>
            </a:r>
          </a:p>
        </p:txBody>
      </p:sp>
      <p:sp>
        <p:nvSpPr>
          <p:cNvPr id="25609" name="Text Box 9"/>
          <p:cNvSpPr txBox="1">
            <a:spLocks noChangeArrowheads="1"/>
          </p:cNvSpPr>
          <p:nvPr/>
        </p:nvSpPr>
        <p:spPr bwMode="auto">
          <a:xfrm>
            <a:off x="914400" y="3429000"/>
            <a:ext cx="7772400" cy="1066800"/>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2. Phong trào Đông Du diễn ra như thế nào?</a:t>
            </a:r>
          </a:p>
        </p:txBody>
      </p:sp>
      <p:sp>
        <p:nvSpPr>
          <p:cNvPr id="25610" name="Text Box 10"/>
          <p:cNvSpPr txBox="1">
            <a:spLocks noChangeArrowheads="1"/>
          </p:cNvSpPr>
          <p:nvPr/>
        </p:nvSpPr>
        <p:spPr bwMode="auto">
          <a:xfrm>
            <a:off x="914400" y="4343400"/>
            <a:ext cx="7848600" cy="822325"/>
          </a:xfrm>
          <a:prstGeom prst="rect">
            <a:avLst/>
          </a:prstGeom>
          <a:noFill/>
          <a:ln w="9525">
            <a:noFill/>
            <a:miter lim="800000"/>
            <a:headEnd/>
            <a:tailEnd/>
          </a:ln>
          <a:effectLst/>
        </p:spPr>
        <p:txBody>
          <a:bodyPr>
            <a:spAutoFit/>
          </a:bodyPr>
          <a:lstStyle/>
          <a:p>
            <a:pPr>
              <a:spcBef>
                <a:spcPct val="50000"/>
              </a:spcBef>
            </a:pPr>
            <a:r>
              <a:rPr lang="en-US"/>
              <a:t>-   </a:t>
            </a:r>
            <a:r>
              <a:rPr lang="en-US" sz="2400"/>
              <a:t>Cùng với những người chung chí hướng Phan Bội Châu đã đi tìm con đường cứu nước bằng cách nào?</a:t>
            </a:r>
          </a:p>
        </p:txBody>
      </p:sp>
      <p:sp>
        <p:nvSpPr>
          <p:cNvPr id="25616" name="Text Box 16"/>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25617" name="Text Box 17"/>
          <p:cNvSpPr txBox="1">
            <a:spLocks noChangeArrowheads="1"/>
          </p:cNvSpPr>
          <p:nvPr/>
        </p:nvSpPr>
        <p:spPr bwMode="auto">
          <a:xfrm>
            <a:off x="457200" y="12192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25618" name="Text Box 18"/>
          <p:cNvSpPr txBox="1">
            <a:spLocks noChangeArrowheads="1"/>
          </p:cNvSpPr>
          <p:nvPr/>
        </p:nvSpPr>
        <p:spPr bwMode="auto">
          <a:xfrm>
            <a:off x="609600" y="2057400"/>
            <a:ext cx="60198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1. </a:t>
            </a:r>
            <a:r>
              <a:rPr lang="en-US" sz="3200" b="1" u="sng">
                <a:solidFill>
                  <a:srgbClr val="0000FF"/>
                </a:solidFill>
              </a:rPr>
              <a:t>Vài nét về Phan Bội Châu.</a:t>
            </a:r>
          </a:p>
        </p:txBody>
      </p:sp>
    </p:spTree>
  </p:cSld>
  <p:clrMapOvr>
    <a:masterClrMapping/>
  </p:clrMapOvr>
  <p:transition spd="slow">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5608"/>
                                        </p:tgtEl>
                                        <p:attrNameLst>
                                          <p:attrName>style.visibility</p:attrName>
                                        </p:attrNameLst>
                                      </p:cBhvr>
                                      <p:to>
                                        <p:strVal val="visible"/>
                                      </p:to>
                                    </p:set>
                                    <p:animEffect transition="in" filter="fade">
                                      <p:cBhvr>
                                        <p:cTn id="7" dur="2000"/>
                                        <p:tgtEl>
                                          <p:spTgt spid="25608"/>
                                        </p:tgtEl>
                                      </p:cBhvr>
                                    </p:animEffect>
                                    <p:anim calcmode="lin" valueType="num">
                                      <p:cBhvr>
                                        <p:cTn id="8" dur="2000" fill="hold"/>
                                        <p:tgtEl>
                                          <p:spTgt spid="25608"/>
                                        </p:tgtEl>
                                        <p:attrNameLst>
                                          <p:attrName>ppt_w</p:attrName>
                                        </p:attrNameLst>
                                      </p:cBhvr>
                                      <p:tavLst>
                                        <p:tav tm="0" fmla="#ppt_w*sin(2.5*pi*$)">
                                          <p:val>
                                            <p:fltVal val="0"/>
                                          </p:val>
                                        </p:tav>
                                        <p:tav tm="100000">
                                          <p:val>
                                            <p:fltVal val="1"/>
                                          </p:val>
                                        </p:tav>
                                      </p:tavLst>
                                    </p:anim>
                                    <p:anim calcmode="lin" valueType="num">
                                      <p:cBhvr>
                                        <p:cTn id="9" dur="2000" fill="hold"/>
                                        <p:tgtEl>
                                          <p:spTgt spid="25608"/>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25609"/>
                                        </p:tgtEl>
                                        <p:attrNameLst>
                                          <p:attrName>style.visibility</p:attrName>
                                        </p:attrNameLst>
                                      </p:cBhvr>
                                      <p:to>
                                        <p:strVal val="visible"/>
                                      </p:to>
                                    </p:set>
                                    <p:anim by="(-#ppt_w*2)" calcmode="lin" valueType="num">
                                      <p:cBhvr rctx="PPT">
                                        <p:cTn id="14" dur="500" autoRev="1" fill="hold">
                                          <p:stCondLst>
                                            <p:cond delay="0"/>
                                          </p:stCondLst>
                                        </p:cTn>
                                        <p:tgtEl>
                                          <p:spTgt spid="25609"/>
                                        </p:tgtEl>
                                        <p:attrNameLst>
                                          <p:attrName>ppt_w</p:attrName>
                                        </p:attrNameLst>
                                      </p:cBhvr>
                                    </p:anim>
                                    <p:anim by="(#ppt_w*0.50)" calcmode="lin" valueType="num">
                                      <p:cBhvr>
                                        <p:cTn id="15" dur="500" decel="50000" autoRev="1" fill="hold">
                                          <p:stCondLst>
                                            <p:cond delay="0"/>
                                          </p:stCondLst>
                                        </p:cTn>
                                        <p:tgtEl>
                                          <p:spTgt spid="25609"/>
                                        </p:tgtEl>
                                        <p:attrNameLst>
                                          <p:attrName>ppt_x</p:attrName>
                                        </p:attrNameLst>
                                      </p:cBhvr>
                                    </p:anim>
                                    <p:anim from="(-#ppt_h/2)" to="(#ppt_y)" calcmode="lin" valueType="num">
                                      <p:cBhvr>
                                        <p:cTn id="16" dur="1000" fill="hold">
                                          <p:stCondLst>
                                            <p:cond delay="0"/>
                                          </p:stCondLst>
                                        </p:cTn>
                                        <p:tgtEl>
                                          <p:spTgt spid="25609"/>
                                        </p:tgtEl>
                                        <p:attrNameLst>
                                          <p:attrName>ppt_y</p:attrName>
                                        </p:attrNameLst>
                                      </p:cBhvr>
                                    </p:anim>
                                    <p:animRot by="21600000">
                                      <p:cBhvr>
                                        <p:cTn id="17" dur="1000" fill="hold">
                                          <p:stCondLst>
                                            <p:cond delay="0"/>
                                          </p:stCondLst>
                                        </p:cTn>
                                        <p:tgtEl>
                                          <p:spTgt spid="25609"/>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25610"/>
                                        </p:tgtEl>
                                        <p:attrNameLst>
                                          <p:attrName>style.visibility</p:attrName>
                                        </p:attrNameLst>
                                      </p:cBhvr>
                                      <p:to>
                                        <p:strVal val="visible"/>
                                      </p:to>
                                    </p:set>
                                    <p:anim calcmode="discrete" valueType="clr">
                                      <p:cBhvr override="childStyle">
                                        <p:cTn id="22" dur="80"/>
                                        <p:tgtEl>
                                          <p:spTgt spid="25610"/>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25610"/>
                                        </p:tgtEl>
                                        <p:attrNameLst>
                                          <p:attrName>fillcolor</p:attrName>
                                        </p:attrNameLst>
                                      </p:cBhvr>
                                      <p:tavLst>
                                        <p:tav tm="0">
                                          <p:val>
                                            <p:clrVal>
                                              <a:schemeClr val="accent2"/>
                                            </p:clrVal>
                                          </p:val>
                                        </p:tav>
                                        <p:tav tm="50000">
                                          <p:val>
                                            <p:clrVal>
                                              <a:schemeClr val="hlink"/>
                                            </p:clrVal>
                                          </p:val>
                                        </p:tav>
                                      </p:tavLst>
                                    </p:anim>
                                    <p:set>
                                      <p:cBhvr>
                                        <p:cTn id="24" dur="80"/>
                                        <p:tgtEl>
                                          <p:spTgt spid="25610"/>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8" presetClass="exit" presetSubtype="16" fill="hold" grpId="1" nodeType="clickEffect">
                                  <p:stCondLst>
                                    <p:cond delay="0"/>
                                  </p:stCondLst>
                                  <p:iterate type="lt">
                                    <p:tmPct val="0"/>
                                  </p:iterate>
                                  <p:childTnLst>
                                    <p:animEffect transition="out" filter="diamond(in)">
                                      <p:cBhvr>
                                        <p:cTn id="28" dur="2000"/>
                                        <p:tgtEl>
                                          <p:spTgt spid="25610"/>
                                        </p:tgtEl>
                                      </p:cBhvr>
                                    </p:animEffect>
                                    <p:set>
                                      <p:cBhvr>
                                        <p:cTn id="29" dur="1" fill="hold">
                                          <p:stCondLst>
                                            <p:cond delay="1999"/>
                                          </p:stCondLst>
                                        </p:cTn>
                                        <p:tgtEl>
                                          <p:spTgt spid="25610"/>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7" presetClass="entr" presetSubtype="8" fill="hold" grpId="0" nodeType="clickEffect">
                                  <p:stCondLst>
                                    <p:cond delay="0"/>
                                  </p:stCondLst>
                                  <p:childTnLst>
                                    <p:set>
                                      <p:cBhvr>
                                        <p:cTn id="33" dur="1" fill="hold">
                                          <p:stCondLst>
                                            <p:cond delay="0"/>
                                          </p:stCondLst>
                                        </p:cTn>
                                        <p:tgtEl>
                                          <p:spTgt spid="25617"/>
                                        </p:tgtEl>
                                        <p:attrNameLst>
                                          <p:attrName>style.visibility</p:attrName>
                                        </p:attrNameLst>
                                      </p:cBhvr>
                                      <p:to>
                                        <p:strVal val="visible"/>
                                      </p:to>
                                    </p:set>
                                    <p:anim calcmode="lin" valueType="num">
                                      <p:cBhvr additive="base">
                                        <p:cTn id="34" dur="5000" fill="hold"/>
                                        <p:tgtEl>
                                          <p:spTgt spid="25617"/>
                                        </p:tgtEl>
                                        <p:attrNameLst>
                                          <p:attrName>ppt_x</p:attrName>
                                        </p:attrNameLst>
                                      </p:cBhvr>
                                      <p:tavLst>
                                        <p:tav tm="0">
                                          <p:val>
                                            <p:strVal val="0-#ppt_w/2"/>
                                          </p:val>
                                        </p:tav>
                                        <p:tav tm="100000">
                                          <p:val>
                                            <p:strVal val="#ppt_x"/>
                                          </p:val>
                                        </p:tav>
                                      </p:tavLst>
                                    </p:anim>
                                    <p:anim calcmode="lin" valueType="num">
                                      <p:cBhvr additive="base">
                                        <p:cTn id="35" dur="5000" fill="hold"/>
                                        <p:tgtEl>
                                          <p:spTgt spid="25617"/>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35" presetClass="entr" presetSubtype="0" fill="hold" grpId="0" nodeType="clickEffect">
                                  <p:stCondLst>
                                    <p:cond delay="0"/>
                                  </p:stCondLst>
                                  <p:childTnLst>
                                    <p:set>
                                      <p:cBhvr>
                                        <p:cTn id="39" dur="1" fill="hold">
                                          <p:stCondLst>
                                            <p:cond delay="0"/>
                                          </p:stCondLst>
                                        </p:cTn>
                                        <p:tgtEl>
                                          <p:spTgt spid="25618"/>
                                        </p:tgtEl>
                                        <p:attrNameLst>
                                          <p:attrName>style.visibility</p:attrName>
                                        </p:attrNameLst>
                                      </p:cBhvr>
                                      <p:to>
                                        <p:strVal val="visible"/>
                                      </p:to>
                                    </p:set>
                                    <p:animEffect transition="in" filter="fade">
                                      <p:cBhvr>
                                        <p:cTn id="40" dur="5000"/>
                                        <p:tgtEl>
                                          <p:spTgt spid="25618"/>
                                        </p:tgtEl>
                                      </p:cBhvr>
                                    </p:animEffect>
                                    <p:anim calcmode="lin" valueType="num">
                                      <p:cBhvr>
                                        <p:cTn id="41" dur="5000" fill="hold"/>
                                        <p:tgtEl>
                                          <p:spTgt spid="25618"/>
                                        </p:tgtEl>
                                        <p:attrNameLst>
                                          <p:attrName>style.rotation</p:attrName>
                                        </p:attrNameLst>
                                      </p:cBhvr>
                                      <p:tavLst>
                                        <p:tav tm="0">
                                          <p:val>
                                            <p:fltVal val="720"/>
                                          </p:val>
                                        </p:tav>
                                        <p:tav tm="100000">
                                          <p:val>
                                            <p:fltVal val="0"/>
                                          </p:val>
                                        </p:tav>
                                      </p:tavLst>
                                    </p:anim>
                                    <p:anim calcmode="lin" valueType="num">
                                      <p:cBhvr>
                                        <p:cTn id="42" dur="5000" fill="hold"/>
                                        <p:tgtEl>
                                          <p:spTgt spid="25618"/>
                                        </p:tgtEl>
                                        <p:attrNameLst>
                                          <p:attrName>ppt_h</p:attrName>
                                        </p:attrNameLst>
                                      </p:cBhvr>
                                      <p:tavLst>
                                        <p:tav tm="0">
                                          <p:val>
                                            <p:fltVal val="0"/>
                                          </p:val>
                                        </p:tav>
                                        <p:tav tm="100000">
                                          <p:val>
                                            <p:strVal val="#ppt_h"/>
                                          </p:val>
                                        </p:tav>
                                      </p:tavLst>
                                    </p:anim>
                                    <p:anim calcmode="lin" valueType="num">
                                      <p:cBhvr>
                                        <p:cTn id="43" dur="5000" fill="hold"/>
                                        <p:tgtEl>
                                          <p:spTgt spid="2561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8" grpId="0"/>
      <p:bldP spid="25609" grpId="0"/>
      <p:bldP spid="25610" grpId="0"/>
      <p:bldP spid="25610" grpId="1"/>
      <p:bldP spid="25617" grpId="0"/>
      <p:bldP spid="256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9" name="Picture 11" descr="untitled"/>
          <p:cNvPicPr>
            <a:picLocks noChangeAspect="1" noChangeArrowheads="1"/>
          </p:cNvPicPr>
          <p:nvPr/>
        </p:nvPicPr>
        <p:blipFill>
          <a:blip r:embed="rId2"/>
          <a:srcRect/>
          <a:stretch>
            <a:fillRect/>
          </a:stretch>
        </p:blipFill>
        <p:spPr bwMode="auto">
          <a:xfrm>
            <a:off x="914400" y="457200"/>
            <a:ext cx="7696200" cy="5029200"/>
          </a:xfrm>
          <a:prstGeom prst="rect">
            <a:avLst/>
          </a:prstGeom>
          <a:noFill/>
        </p:spPr>
      </p:pic>
      <p:sp>
        <p:nvSpPr>
          <p:cNvPr id="7180" name="Text Box 12"/>
          <p:cNvSpPr txBox="1">
            <a:spLocks noChangeArrowheads="1"/>
          </p:cNvSpPr>
          <p:nvPr/>
        </p:nvSpPr>
        <p:spPr bwMode="auto">
          <a:xfrm>
            <a:off x="762000" y="5791200"/>
            <a:ext cx="8077200" cy="457200"/>
          </a:xfrm>
          <a:prstGeom prst="rect">
            <a:avLst/>
          </a:prstGeom>
          <a:noFill/>
          <a:ln w="9525">
            <a:noFill/>
            <a:miter lim="800000"/>
            <a:headEnd/>
            <a:tailEnd/>
          </a:ln>
          <a:effectLst/>
        </p:spPr>
        <p:txBody>
          <a:bodyPr>
            <a:spAutoFit/>
          </a:bodyPr>
          <a:lstStyle/>
          <a:p>
            <a:pPr>
              <a:spcBef>
                <a:spcPct val="50000"/>
              </a:spcBef>
            </a:pPr>
            <a:r>
              <a:rPr lang="en-US"/>
              <a:t>                      -</a:t>
            </a:r>
            <a:r>
              <a:rPr lang="en-US" sz="2400"/>
              <a:t>Hãy xác định vị trí Nhật Bản trên bản đồ thế giới? </a:t>
            </a: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80"/>
                                        </p:tgtEl>
                                        <p:attrNameLst>
                                          <p:attrName>style.visibility</p:attrName>
                                        </p:attrNameLst>
                                      </p:cBhvr>
                                      <p:to>
                                        <p:strVal val="visible"/>
                                      </p:to>
                                    </p:set>
                                    <p:animEffect transition="in" filter="blinds(horizontal)">
                                      <p:cBhvr>
                                        <p:cTn id="7" dur="500"/>
                                        <p:tgtEl>
                                          <p:spTgt spid="7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3" name="Text Box 19"/>
          <p:cNvSpPr txBox="1">
            <a:spLocks noChangeArrowheads="1"/>
          </p:cNvSpPr>
          <p:nvPr/>
        </p:nvSpPr>
        <p:spPr bwMode="auto">
          <a:xfrm>
            <a:off x="685800" y="2667000"/>
            <a:ext cx="7696200" cy="457200"/>
          </a:xfrm>
          <a:prstGeom prst="rect">
            <a:avLst/>
          </a:prstGeom>
          <a:noFill/>
          <a:ln w="9525">
            <a:noFill/>
            <a:miter lim="800000"/>
            <a:headEnd/>
            <a:tailEnd/>
          </a:ln>
          <a:effectLst/>
        </p:spPr>
        <p:txBody>
          <a:bodyPr>
            <a:spAutoFit/>
          </a:bodyPr>
          <a:lstStyle/>
          <a:p>
            <a:pPr>
              <a:spcBef>
                <a:spcPct val="50000"/>
              </a:spcBef>
            </a:pPr>
            <a:r>
              <a:rPr lang="en-US" sz="2400"/>
              <a:t>-   Phan Bội Châu là nhà yêu nước tiêu biểu đầu thế kỉ XX</a:t>
            </a:r>
          </a:p>
        </p:txBody>
      </p:sp>
      <p:sp>
        <p:nvSpPr>
          <p:cNvPr id="6166" name="Text Box 22"/>
          <p:cNvSpPr txBox="1">
            <a:spLocks noChangeArrowheads="1"/>
          </p:cNvSpPr>
          <p:nvPr/>
        </p:nvSpPr>
        <p:spPr bwMode="auto">
          <a:xfrm>
            <a:off x="533400" y="4648200"/>
            <a:ext cx="7543800" cy="822325"/>
          </a:xfrm>
          <a:prstGeom prst="rect">
            <a:avLst/>
          </a:prstGeom>
          <a:noFill/>
          <a:ln w="9525">
            <a:noFill/>
            <a:miter lim="800000"/>
            <a:headEnd/>
            <a:tailEnd/>
          </a:ln>
          <a:effectLst/>
        </p:spPr>
        <p:txBody>
          <a:bodyPr>
            <a:spAutoFit/>
          </a:bodyPr>
          <a:lstStyle/>
          <a:p>
            <a:pPr>
              <a:spcBef>
                <a:spcPct val="50000"/>
              </a:spcBef>
            </a:pPr>
            <a:r>
              <a:rPr lang="en-US" sz="2400"/>
              <a:t>-   Phan Bội Châu đưa thanh niên Việt Nam sang Nhật Bản, học tập những nội dung gì?</a:t>
            </a:r>
          </a:p>
        </p:txBody>
      </p:sp>
      <p:sp>
        <p:nvSpPr>
          <p:cNvPr id="6167" name="Text Box 23"/>
          <p:cNvSpPr txBox="1">
            <a:spLocks noChangeArrowheads="1"/>
          </p:cNvSpPr>
          <p:nvPr/>
        </p:nvSpPr>
        <p:spPr bwMode="auto">
          <a:xfrm>
            <a:off x="533400" y="5410200"/>
            <a:ext cx="8382000" cy="822325"/>
          </a:xfrm>
          <a:prstGeom prst="rect">
            <a:avLst/>
          </a:prstGeom>
          <a:noFill/>
          <a:ln w="9525">
            <a:noFill/>
            <a:miter lim="800000"/>
            <a:headEnd/>
            <a:tailEnd/>
          </a:ln>
          <a:effectLst/>
        </p:spPr>
        <p:txBody>
          <a:bodyPr>
            <a:spAutoFit/>
          </a:bodyPr>
          <a:lstStyle/>
          <a:p>
            <a:pPr>
              <a:spcBef>
                <a:spcPct val="50000"/>
              </a:spcBef>
            </a:pPr>
            <a:r>
              <a:rPr lang="en-US" sz="2400"/>
              <a:t>-  Tại sao Phan Bội Châu lại chủ trương dựa vào Nhật để đánh Pháp?</a:t>
            </a:r>
          </a:p>
        </p:txBody>
      </p:sp>
      <p:sp>
        <p:nvSpPr>
          <p:cNvPr id="6169" name="Text Box 25"/>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6170" name="Text Box 26"/>
          <p:cNvSpPr txBox="1">
            <a:spLocks noChangeArrowheads="1"/>
          </p:cNvSpPr>
          <p:nvPr/>
        </p:nvSpPr>
        <p:spPr bwMode="auto">
          <a:xfrm>
            <a:off x="838200" y="12192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6171" name="Text Box 27"/>
          <p:cNvSpPr txBox="1">
            <a:spLocks noChangeArrowheads="1"/>
          </p:cNvSpPr>
          <p:nvPr/>
        </p:nvSpPr>
        <p:spPr bwMode="auto">
          <a:xfrm>
            <a:off x="838200" y="2133600"/>
            <a:ext cx="6019800" cy="579438"/>
          </a:xfrm>
          <a:prstGeom prst="rect">
            <a:avLst/>
          </a:prstGeom>
          <a:noFill/>
          <a:ln w="9525">
            <a:noFill/>
            <a:miter lim="800000"/>
            <a:headEnd/>
            <a:tailEnd/>
          </a:ln>
          <a:effectLst/>
        </p:spPr>
        <p:txBody>
          <a:bodyPr>
            <a:spAutoFit/>
          </a:bodyPr>
          <a:lstStyle/>
          <a:p>
            <a:pPr>
              <a:spcBef>
                <a:spcPct val="50000"/>
              </a:spcBef>
            </a:pPr>
            <a:r>
              <a:rPr lang="en-US" sz="3200" b="1" dirty="0">
                <a:solidFill>
                  <a:srgbClr val="0000FF"/>
                </a:solidFill>
              </a:rPr>
              <a:t>1. </a:t>
            </a:r>
            <a:r>
              <a:rPr lang="en-US" sz="3200" b="1" u="sng" dirty="0" err="1">
                <a:solidFill>
                  <a:srgbClr val="0000FF"/>
                </a:solidFill>
              </a:rPr>
              <a:t>Vài</a:t>
            </a:r>
            <a:r>
              <a:rPr lang="en-US" sz="3200" b="1" u="sng" dirty="0">
                <a:solidFill>
                  <a:srgbClr val="0000FF"/>
                </a:solidFill>
              </a:rPr>
              <a:t> </a:t>
            </a:r>
            <a:r>
              <a:rPr lang="en-US" sz="3200" b="1" u="sng" dirty="0" err="1">
                <a:solidFill>
                  <a:srgbClr val="0000FF"/>
                </a:solidFill>
              </a:rPr>
              <a:t>nét</a:t>
            </a:r>
            <a:r>
              <a:rPr lang="en-US" sz="3200" b="1" u="sng" dirty="0">
                <a:solidFill>
                  <a:srgbClr val="0000FF"/>
                </a:solidFill>
              </a:rPr>
              <a:t> </a:t>
            </a:r>
            <a:r>
              <a:rPr lang="en-US" sz="3200" b="1" u="sng" dirty="0" err="1">
                <a:solidFill>
                  <a:srgbClr val="0000FF"/>
                </a:solidFill>
              </a:rPr>
              <a:t>về</a:t>
            </a:r>
            <a:r>
              <a:rPr lang="en-US" sz="3200" b="1" u="sng" dirty="0">
                <a:solidFill>
                  <a:srgbClr val="0000FF"/>
                </a:solidFill>
              </a:rPr>
              <a:t> </a:t>
            </a:r>
            <a:r>
              <a:rPr lang="en-US" sz="3200" b="1" u="sng" dirty="0" err="1">
                <a:solidFill>
                  <a:srgbClr val="0000FF"/>
                </a:solidFill>
              </a:rPr>
              <a:t>Phan</a:t>
            </a:r>
            <a:r>
              <a:rPr lang="en-US" sz="3200" b="1" u="sng" dirty="0">
                <a:solidFill>
                  <a:srgbClr val="0000FF"/>
                </a:solidFill>
              </a:rPr>
              <a:t> </a:t>
            </a:r>
            <a:r>
              <a:rPr lang="en-US" sz="3200" b="1" u="sng" dirty="0" err="1">
                <a:solidFill>
                  <a:srgbClr val="0000FF"/>
                </a:solidFill>
              </a:rPr>
              <a:t>Bội</a:t>
            </a:r>
            <a:r>
              <a:rPr lang="en-US" sz="3200" b="1" u="sng" dirty="0">
                <a:solidFill>
                  <a:srgbClr val="0000FF"/>
                </a:solidFill>
              </a:rPr>
              <a:t> </a:t>
            </a:r>
            <a:r>
              <a:rPr lang="en-US" sz="3200" b="1" u="sng" dirty="0" err="1">
                <a:solidFill>
                  <a:srgbClr val="0000FF"/>
                </a:solidFill>
              </a:rPr>
              <a:t>Châu</a:t>
            </a:r>
            <a:r>
              <a:rPr lang="en-US" sz="3200" b="1" u="sng" dirty="0">
                <a:solidFill>
                  <a:srgbClr val="0000FF"/>
                </a:solidFill>
              </a:rPr>
              <a:t>.</a:t>
            </a:r>
          </a:p>
        </p:txBody>
      </p:sp>
      <p:sp>
        <p:nvSpPr>
          <p:cNvPr id="6172" name="Text Box 28"/>
          <p:cNvSpPr txBox="1">
            <a:spLocks noChangeArrowheads="1"/>
          </p:cNvSpPr>
          <p:nvPr/>
        </p:nvSpPr>
        <p:spPr bwMode="auto">
          <a:xfrm>
            <a:off x="914400" y="3429000"/>
            <a:ext cx="7772400" cy="1066800"/>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2. Phong trào Đông Du diễn ra như thế nào?</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66"/>
                                        </p:tgtEl>
                                        <p:attrNameLst>
                                          <p:attrName>style.visibility</p:attrName>
                                        </p:attrNameLst>
                                      </p:cBhvr>
                                      <p:to>
                                        <p:strVal val="visible"/>
                                      </p:to>
                                    </p:set>
                                    <p:animEffect transition="in" filter="blinds(horizontal)">
                                      <p:cBhvr>
                                        <p:cTn id="7" dur="500"/>
                                        <p:tgtEl>
                                          <p:spTgt spid="616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6166"/>
                                        </p:tgtEl>
                                      </p:cBhvr>
                                    </p:animEffect>
                                    <p:set>
                                      <p:cBhvr>
                                        <p:cTn id="12" dur="1" fill="hold">
                                          <p:stCondLst>
                                            <p:cond delay="499"/>
                                          </p:stCondLst>
                                        </p:cTn>
                                        <p:tgtEl>
                                          <p:spTgt spid="616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6167"/>
                                        </p:tgtEl>
                                        <p:attrNameLst>
                                          <p:attrName>style.visibility</p:attrName>
                                        </p:attrNameLst>
                                      </p:cBhvr>
                                      <p:to>
                                        <p:strVal val="visible"/>
                                      </p:to>
                                    </p:set>
                                    <p:anim calcmode="lin" valueType="num">
                                      <p:cBhvr additive="base">
                                        <p:cTn id="17" dur="5000" fill="hold"/>
                                        <p:tgtEl>
                                          <p:spTgt spid="6167"/>
                                        </p:tgtEl>
                                        <p:attrNameLst>
                                          <p:attrName>ppt_x</p:attrName>
                                        </p:attrNameLst>
                                      </p:cBhvr>
                                      <p:tavLst>
                                        <p:tav tm="0">
                                          <p:val>
                                            <p:strVal val="#ppt_x"/>
                                          </p:val>
                                        </p:tav>
                                        <p:tav tm="100000">
                                          <p:val>
                                            <p:strVal val="#ppt_x"/>
                                          </p:val>
                                        </p:tav>
                                      </p:tavLst>
                                    </p:anim>
                                    <p:anim calcmode="lin" valueType="num">
                                      <p:cBhvr additive="base">
                                        <p:cTn id="18" dur="5000" fill="hold"/>
                                        <p:tgtEl>
                                          <p:spTgt spid="616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xit" presetSubtype="16" fill="hold" grpId="1" nodeType="clickEffect">
                                  <p:stCondLst>
                                    <p:cond delay="0"/>
                                  </p:stCondLst>
                                  <p:childTnLst>
                                    <p:animEffect transition="out" filter="box(in)">
                                      <p:cBhvr>
                                        <p:cTn id="22" dur="500"/>
                                        <p:tgtEl>
                                          <p:spTgt spid="6167"/>
                                        </p:tgtEl>
                                      </p:cBhvr>
                                    </p:animEffect>
                                    <p:set>
                                      <p:cBhvr>
                                        <p:cTn id="23" dur="1" fill="hold">
                                          <p:stCondLst>
                                            <p:cond delay="499"/>
                                          </p:stCondLst>
                                        </p:cTn>
                                        <p:tgtEl>
                                          <p:spTgt spid="616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7" presetClass="entr" presetSubtype="8" fill="hold" grpId="0" nodeType="clickEffect">
                                  <p:stCondLst>
                                    <p:cond delay="0"/>
                                  </p:stCondLst>
                                  <p:childTnLst>
                                    <p:set>
                                      <p:cBhvr>
                                        <p:cTn id="27" dur="1" fill="hold">
                                          <p:stCondLst>
                                            <p:cond delay="0"/>
                                          </p:stCondLst>
                                        </p:cTn>
                                        <p:tgtEl>
                                          <p:spTgt spid="6170"/>
                                        </p:tgtEl>
                                        <p:attrNameLst>
                                          <p:attrName>style.visibility</p:attrName>
                                        </p:attrNameLst>
                                      </p:cBhvr>
                                      <p:to>
                                        <p:strVal val="visible"/>
                                      </p:to>
                                    </p:set>
                                    <p:anim calcmode="lin" valueType="num">
                                      <p:cBhvr additive="base">
                                        <p:cTn id="28" dur="5000" fill="hold"/>
                                        <p:tgtEl>
                                          <p:spTgt spid="6170"/>
                                        </p:tgtEl>
                                        <p:attrNameLst>
                                          <p:attrName>ppt_x</p:attrName>
                                        </p:attrNameLst>
                                      </p:cBhvr>
                                      <p:tavLst>
                                        <p:tav tm="0">
                                          <p:val>
                                            <p:strVal val="0-#ppt_w/2"/>
                                          </p:val>
                                        </p:tav>
                                        <p:tav tm="100000">
                                          <p:val>
                                            <p:strVal val="#ppt_x"/>
                                          </p:val>
                                        </p:tav>
                                      </p:tavLst>
                                    </p:anim>
                                    <p:anim calcmode="lin" valueType="num">
                                      <p:cBhvr additive="base">
                                        <p:cTn id="29" dur="5000" fill="hold"/>
                                        <p:tgtEl>
                                          <p:spTgt spid="6170"/>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5" presetClass="entr" presetSubtype="0" fill="hold" grpId="0" nodeType="clickEffect">
                                  <p:stCondLst>
                                    <p:cond delay="0"/>
                                  </p:stCondLst>
                                  <p:childTnLst>
                                    <p:set>
                                      <p:cBhvr>
                                        <p:cTn id="33" dur="1" fill="hold">
                                          <p:stCondLst>
                                            <p:cond delay="0"/>
                                          </p:stCondLst>
                                        </p:cTn>
                                        <p:tgtEl>
                                          <p:spTgt spid="6171"/>
                                        </p:tgtEl>
                                        <p:attrNameLst>
                                          <p:attrName>style.visibility</p:attrName>
                                        </p:attrNameLst>
                                      </p:cBhvr>
                                      <p:to>
                                        <p:strVal val="visible"/>
                                      </p:to>
                                    </p:set>
                                    <p:animEffect transition="in" filter="fade">
                                      <p:cBhvr>
                                        <p:cTn id="34" dur="5000"/>
                                        <p:tgtEl>
                                          <p:spTgt spid="6171"/>
                                        </p:tgtEl>
                                      </p:cBhvr>
                                    </p:animEffect>
                                    <p:anim calcmode="lin" valueType="num">
                                      <p:cBhvr>
                                        <p:cTn id="35" dur="5000" fill="hold"/>
                                        <p:tgtEl>
                                          <p:spTgt spid="6171"/>
                                        </p:tgtEl>
                                        <p:attrNameLst>
                                          <p:attrName>style.rotation</p:attrName>
                                        </p:attrNameLst>
                                      </p:cBhvr>
                                      <p:tavLst>
                                        <p:tav tm="0">
                                          <p:val>
                                            <p:fltVal val="720"/>
                                          </p:val>
                                        </p:tav>
                                        <p:tav tm="100000">
                                          <p:val>
                                            <p:fltVal val="0"/>
                                          </p:val>
                                        </p:tav>
                                      </p:tavLst>
                                    </p:anim>
                                    <p:anim calcmode="lin" valueType="num">
                                      <p:cBhvr>
                                        <p:cTn id="36" dur="5000" fill="hold"/>
                                        <p:tgtEl>
                                          <p:spTgt spid="6171"/>
                                        </p:tgtEl>
                                        <p:attrNameLst>
                                          <p:attrName>ppt_h</p:attrName>
                                        </p:attrNameLst>
                                      </p:cBhvr>
                                      <p:tavLst>
                                        <p:tav tm="0">
                                          <p:val>
                                            <p:fltVal val="0"/>
                                          </p:val>
                                        </p:tav>
                                        <p:tav tm="100000">
                                          <p:val>
                                            <p:strVal val="#ppt_h"/>
                                          </p:val>
                                        </p:tav>
                                      </p:tavLst>
                                    </p:anim>
                                    <p:anim calcmode="lin" valueType="num">
                                      <p:cBhvr>
                                        <p:cTn id="37" dur="5000" fill="hold"/>
                                        <p:tgtEl>
                                          <p:spTgt spid="6171"/>
                                        </p:tgtEl>
                                        <p:attrNameLst>
                                          <p:attrName>ppt_w</p:attrName>
                                        </p:attrNameLst>
                                      </p:cBhvr>
                                      <p:tavLst>
                                        <p:tav tm="0">
                                          <p:val>
                                            <p:fltVal val="0"/>
                                          </p:val>
                                        </p:tav>
                                        <p:tav tm="100000">
                                          <p:val>
                                            <p:strVal val="#ppt_w"/>
                                          </p:val>
                                        </p:tav>
                                      </p:tavLst>
                                    </p:anim>
                                  </p:childTnLst>
                                </p:cTn>
                              </p:par>
                            </p:childTnLst>
                          </p:cTn>
                        </p:par>
                      </p:childTnLst>
                    </p:cTn>
                  </p:par>
                  <p:par>
                    <p:cTn id="38" fill="hold">
                      <p:stCondLst>
                        <p:cond delay="indefinite"/>
                      </p:stCondLst>
                      <p:childTnLst>
                        <p:par>
                          <p:cTn id="39" fill="hold">
                            <p:stCondLst>
                              <p:cond delay="0"/>
                            </p:stCondLst>
                            <p:childTnLst>
                              <p:par>
                                <p:cTn id="40" presetID="56" presetClass="entr" presetSubtype="0" fill="hold" grpId="0" nodeType="clickEffect">
                                  <p:stCondLst>
                                    <p:cond delay="0"/>
                                  </p:stCondLst>
                                  <p:iterate type="lt">
                                    <p:tmPct val="10000"/>
                                  </p:iterate>
                                  <p:childTnLst>
                                    <p:set>
                                      <p:cBhvr>
                                        <p:cTn id="41" dur="1" fill="hold">
                                          <p:stCondLst>
                                            <p:cond delay="0"/>
                                          </p:stCondLst>
                                        </p:cTn>
                                        <p:tgtEl>
                                          <p:spTgt spid="6172"/>
                                        </p:tgtEl>
                                        <p:attrNameLst>
                                          <p:attrName>style.visibility</p:attrName>
                                        </p:attrNameLst>
                                      </p:cBhvr>
                                      <p:to>
                                        <p:strVal val="visible"/>
                                      </p:to>
                                    </p:set>
                                    <p:anim by="(-#ppt_w*2)" calcmode="lin" valueType="num">
                                      <p:cBhvr rctx="PPT">
                                        <p:cTn id="42" dur="500" autoRev="1" fill="hold">
                                          <p:stCondLst>
                                            <p:cond delay="0"/>
                                          </p:stCondLst>
                                        </p:cTn>
                                        <p:tgtEl>
                                          <p:spTgt spid="6172"/>
                                        </p:tgtEl>
                                        <p:attrNameLst>
                                          <p:attrName>ppt_w</p:attrName>
                                        </p:attrNameLst>
                                      </p:cBhvr>
                                    </p:anim>
                                    <p:anim by="(#ppt_w*0.50)" calcmode="lin" valueType="num">
                                      <p:cBhvr>
                                        <p:cTn id="43" dur="500" decel="50000" autoRev="1" fill="hold">
                                          <p:stCondLst>
                                            <p:cond delay="0"/>
                                          </p:stCondLst>
                                        </p:cTn>
                                        <p:tgtEl>
                                          <p:spTgt spid="6172"/>
                                        </p:tgtEl>
                                        <p:attrNameLst>
                                          <p:attrName>ppt_x</p:attrName>
                                        </p:attrNameLst>
                                      </p:cBhvr>
                                    </p:anim>
                                    <p:anim from="(-#ppt_h/2)" to="(#ppt_y)" calcmode="lin" valueType="num">
                                      <p:cBhvr>
                                        <p:cTn id="44" dur="1000" fill="hold">
                                          <p:stCondLst>
                                            <p:cond delay="0"/>
                                          </p:stCondLst>
                                        </p:cTn>
                                        <p:tgtEl>
                                          <p:spTgt spid="6172"/>
                                        </p:tgtEl>
                                        <p:attrNameLst>
                                          <p:attrName>ppt_y</p:attrName>
                                        </p:attrNameLst>
                                      </p:cBhvr>
                                    </p:anim>
                                    <p:animRot by="21600000">
                                      <p:cBhvr>
                                        <p:cTn id="45" dur="1000" fill="hold">
                                          <p:stCondLst>
                                            <p:cond delay="0"/>
                                          </p:stCondLst>
                                        </p:cTn>
                                        <p:tgtEl>
                                          <p:spTgt spid="617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6" grpId="0"/>
      <p:bldP spid="6166" grpId="1"/>
      <p:bldP spid="6167" grpId="0"/>
      <p:bldP spid="6167" grpId="1"/>
      <p:bldP spid="6170" grpId="0"/>
      <p:bldP spid="6171" grpId="0"/>
      <p:bldP spid="61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4" name="Text Box 12"/>
          <p:cNvSpPr txBox="1">
            <a:spLocks noChangeArrowheads="1"/>
          </p:cNvSpPr>
          <p:nvPr/>
        </p:nvSpPr>
        <p:spPr bwMode="auto">
          <a:xfrm>
            <a:off x="838200" y="2514600"/>
            <a:ext cx="7239000" cy="457200"/>
          </a:xfrm>
          <a:prstGeom prst="rect">
            <a:avLst/>
          </a:prstGeom>
          <a:noFill/>
          <a:ln w="9525">
            <a:noFill/>
            <a:miter lim="800000"/>
            <a:headEnd/>
            <a:tailEnd/>
          </a:ln>
          <a:effectLst/>
        </p:spPr>
        <p:txBody>
          <a:bodyPr>
            <a:spAutoFit/>
          </a:bodyPr>
          <a:lstStyle/>
          <a:p>
            <a:pPr>
              <a:spcBef>
                <a:spcPct val="50000"/>
              </a:spcBef>
            </a:pPr>
            <a:r>
              <a:rPr lang="en-US" sz="2400"/>
              <a:t>-Phan Bội Châu là nhà yêu nước tiêu biểu đầu thế kỉ XX</a:t>
            </a:r>
          </a:p>
        </p:txBody>
      </p:sp>
      <p:sp>
        <p:nvSpPr>
          <p:cNvPr id="8206" name="Text Box 14"/>
          <p:cNvSpPr txBox="1">
            <a:spLocks noChangeArrowheads="1"/>
          </p:cNvSpPr>
          <p:nvPr/>
        </p:nvSpPr>
        <p:spPr bwMode="auto">
          <a:xfrm>
            <a:off x="1143000" y="2590800"/>
            <a:ext cx="66294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8207" name="Text Box 15"/>
          <p:cNvSpPr txBox="1">
            <a:spLocks noChangeArrowheads="1"/>
          </p:cNvSpPr>
          <p:nvPr/>
        </p:nvSpPr>
        <p:spPr bwMode="auto">
          <a:xfrm>
            <a:off x="914400" y="3721100"/>
            <a:ext cx="8229600" cy="822325"/>
          </a:xfrm>
          <a:prstGeom prst="rect">
            <a:avLst/>
          </a:prstGeom>
          <a:noFill/>
          <a:ln w="9525">
            <a:noFill/>
            <a:miter lim="800000"/>
            <a:headEnd/>
            <a:tailEnd/>
          </a:ln>
          <a:effectLst/>
        </p:spPr>
        <p:txBody>
          <a:bodyPr>
            <a:spAutoFit/>
          </a:bodyPr>
          <a:lstStyle/>
          <a:p>
            <a:pPr>
              <a:spcBef>
                <a:spcPct val="50000"/>
              </a:spcBef>
            </a:pPr>
            <a:r>
              <a:rPr lang="en-US" sz="2400"/>
              <a:t>-Năm 1905 Phan Bội Châu đưa thanh niên Việt Nam sang Nhật Bản học tập.</a:t>
            </a:r>
          </a:p>
        </p:txBody>
      </p:sp>
      <p:sp>
        <p:nvSpPr>
          <p:cNvPr id="8208" name="Text Box 16"/>
          <p:cNvSpPr txBox="1">
            <a:spLocks noChangeArrowheads="1"/>
          </p:cNvSpPr>
          <p:nvPr/>
        </p:nvSpPr>
        <p:spPr bwMode="auto">
          <a:xfrm>
            <a:off x="838200" y="4483100"/>
            <a:ext cx="8305800" cy="457200"/>
          </a:xfrm>
          <a:prstGeom prst="rect">
            <a:avLst/>
          </a:prstGeom>
          <a:noFill/>
          <a:ln w="9525">
            <a:noFill/>
            <a:miter lim="800000"/>
            <a:headEnd/>
            <a:tailEnd/>
          </a:ln>
          <a:effectLst/>
        </p:spPr>
        <p:txBody>
          <a:bodyPr>
            <a:spAutoFit/>
          </a:bodyPr>
          <a:lstStyle/>
          <a:p>
            <a:pPr>
              <a:spcBef>
                <a:spcPct val="50000"/>
              </a:spcBef>
            </a:pPr>
            <a:r>
              <a:rPr lang="en-US" sz="2400"/>
              <a:t>-Nhóm thanh niên Việt Nam học tập trong điều kiện như thế nào?</a:t>
            </a:r>
          </a:p>
        </p:txBody>
      </p:sp>
      <p:sp>
        <p:nvSpPr>
          <p:cNvPr id="8209" name="Text Box 17"/>
          <p:cNvSpPr txBox="1">
            <a:spLocks noChangeArrowheads="1"/>
          </p:cNvSpPr>
          <p:nvPr/>
        </p:nvSpPr>
        <p:spPr bwMode="auto">
          <a:xfrm>
            <a:off x="914400" y="5016500"/>
            <a:ext cx="7620000" cy="822325"/>
          </a:xfrm>
          <a:prstGeom prst="rect">
            <a:avLst/>
          </a:prstGeom>
          <a:noFill/>
          <a:ln w="9525">
            <a:noFill/>
            <a:miter lim="800000"/>
            <a:headEnd/>
            <a:tailEnd/>
          </a:ln>
          <a:effectLst/>
        </p:spPr>
        <p:txBody>
          <a:bodyPr>
            <a:spAutoFit/>
          </a:bodyPr>
          <a:lstStyle/>
          <a:p>
            <a:pPr>
              <a:spcBef>
                <a:spcPct val="50000"/>
              </a:spcBef>
            </a:pPr>
            <a:r>
              <a:rPr lang="en-US"/>
              <a:t>-</a:t>
            </a:r>
            <a:r>
              <a:rPr lang="en-US" sz="2400"/>
              <a:t>Tại sao trong điều kiện khó khăn, thiếu thốn như vậy, các thanh niên Việt Nam vẫn say sưa học tập?</a:t>
            </a:r>
          </a:p>
        </p:txBody>
      </p:sp>
      <p:sp>
        <p:nvSpPr>
          <p:cNvPr id="8211" name="Text Box 19"/>
          <p:cNvSpPr txBox="1">
            <a:spLocks noChangeArrowheads="1"/>
          </p:cNvSpPr>
          <p:nvPr/>
        </p:nvSpPr>
        <p:spPr bwMode="auto">
          <a:xfrm>
            <a:off x="990600" y="5930900"/>
            <a:ext cx="7467600" cy="822325"/>
          </a:xfrm>
          <a:prstGeom prst="rect">
            <a:avLst/>
          </a:prstGeom>
          <a:noFill/>
          <a:ln w="9525">
            <a:noFill/>
            <a:miter lim="800000"/>
            <a:headEnd/>
            <a:tailEnd/>
          </a:ln>
          <a:effectLst/>
        </p:spPr>
        <p:txBody>
          <a:bodyPr>
            <a:spAutoFit/>
          </a:bodyPr>
          <a:lstStyle/>
          <a:p>
            <a:pPr>
              <a:spcBef>
                <a:spcPct val="50000"/>
              </a:spcBef>
            </a:pPr>
            <a:r>
              <a:rPr lang="en-US" sz="2400"/>
              <a:t>Dotinh thần yêu nước, mong muốn cứu nước , giải phóng dân tộc. Vậy, mục đích của phong trào Đông  du là gì?</a:t>
            </a:r>
          </a:p>
        </p:txBody>
      </p:sp>
      <p:sp>
        <p:nvSpPr>
          <p:cNvPr id="8213" name="Text Box 21"/>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8214" name="Text Box 22"/>
          <p:cNvSpPr txBox="1">
            <a:spLocks noChangeArrowheads="1"/>
          </p:cNvSpPr>
          <p:nvPr/>
        </p:nvSpPr>
        <p:spPr bwMode="auto">
          <a:xfrm>
            <a:off x="457200" y="12192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8215" name="Text Box 23"/>
          <p:cNvSpPr txBox="1">
            <a:spLocks noChangeArrowheads="1"/>
          </p:cNvSpPr>
          <p:nvPr/>
        </p:nvSpPr>
        <p:spPr bwMode="auto">
          <a:xfrm>
            <a:off x="647700" y="2984500"/>
            <a:ext cx="81915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2. Phong trào Đông Du diễn ra như thế nào?</a:t>
            </a:r>
          </a:p>
        </p:txBody>
      </p:sp>
      <p:sp>
        <p:nvSpPr>
          <p:cNvPr id="8216" name="Text Box 24"/>
          <p:cNvSpPr txBox="1">
            <a:spLocks noChangeArrowheads="1"/>
          </p:cNvSpPr>
          <p:nvPr/>
        </p:nvSpPr>
        <p:spPr bwMode="auto">
          <a:xfrm>
            <a:off x="609600" y="1854200"/>
            <a:ext cx="60198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1. </a:t>
            </a:r>
            <a:r>
              <a:rPr lang="en-US" sz="3200" b="1" u="sng">
                <a:solidFill>
                  <a:srgbClr val="0000FF"/>
                </a:solidFill>
              </a:rPr>
              <a:t>Vài nét về Phan Bội Châu.</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07"/>
                                        </p:tgtEl>
                                        <p:attrNameLst>
                                          <p:attrName>style.visibility</p:attrName>
                                        </p:attrNameLst>
                                      </p:cBhvr>
                                      <p:to>
                                        <p:strVal val="visible"/>
                                      </p:to>
                                    </p:set>
                                    <p:animEffect transition="in" filter="checkerboard(across)">
                                      <p:cBhvr>
                                        <p:cTn id="7" dur="500"/>
                                        <p:tgtEl>
                                          <p:spTgt spid="8207"/>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8208"/>
                                        </p:tgtEl>
                                        <p:attrNameLst>
                                          <p:attrName>style.visibility</p:attrName>
                                        </p:attrNameLst>
                                      </p:cBhvr>
                                      <p:to>
                                        <p:strVal val="visible"/>
                                      </p:to>
                                    </p:set>
                                    <p:animEffect transition="in" filter="fade">
                                      <p:cBhvr>
                                        <p:cTn id="12" dur="2000"/>
                                        <p:tgtEl>
                                          <p:spTgt spid="8208"/>
                                        </p:tgtEl>
                                      </p:cBhvr>
                                    </p:animEffect>
                                    <p:anim calcmode="lin" valueType="num">
                                      <p:cBhvr>
                                        <p:cTn id="13" dur="2000" fill="hold"/>
                                        <p:tgtEl>
                                          <p:spTgt spid="8208"/>
                                        </p:tgtEl>
                                        <p:attrNameLst>
                                          <p:attrName>ppt_w</p:attrName>
                                        </p:attrNameLst>
                                      </p:cBhvr>
                                      <p:tavLst>
                                        <p:tav tm="0" fmla="#ppt_w*sin(2.5*pi*$)">
                                          <p:val>
                                            <p:fltVal val="0"/>
                                          </p:val>
                                        </p:tav>
                                        <p:tav tm="100000">
                                          <p:val>
                                            <p:fltVal val="1"/>
                                          </p:val>
                                        </p:tav>
                                      </p:tavLst>
                                    </p:anim>
                                    <p:anim calcmode="lin" valueType="num">
                                      <p:cBhvr>
                                        <p:cTn id="14" dur="2000" fill="hold"/>
                                        <p:tgtEl>
                                          <p:spTgt spid="8208"/>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grpId="1" nodeType="clickEffect">
                                  <p:stCondLst>
                                    <p:cond delay="0"/>
                                  </p:stCondLst>
                                  <p:iterate type="lt">
                                    <p:tmPct val="0"/>
                                  </p:iterate>
                                  <p:childTnLst>
                                    <p:animEffect transition="out" filter="box(in)">
                                      <p:cBhvr>
                                        <p:cTn id="18" dur="500"/>
                                        <p:tgtEl>
                                          <p:spTgt spid="8208"/>
                                        </p:tgtEl>
                                      </p:cBhvr>
                                    </p:animEffect>
                                    <p:set>
                                      <p:cBhvr>
                                        <p:cTn id="19" dur="1" fill="hold">
                                          <p:stCondLst>
                                            <p:cond delay="499"/>
                                          </p:stCondLst>
                                        </p:cTn>
                                        <p:tgtEl>
                                          <p:spTgt spid="8208"/>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35" presetClass="entr" presetSubtype="0" fill="hold" grpId="0" nodeType="clickEffect">
                                  <p:stCondLst>
                                    <p:cond delay="0"/>
                                  </p:stCondLst>
                                  <p:childTnLst>
                                    <p:set>
                                      <p:cBhvr>
                                        <p:cTn id="23" dur="1" fill="hold">
                                          <p:stCondLst>
                                            <p:cond delay="0"/>
                                          </p:stCondLst>
                                        </p:cTn>
                                        <p:tgtEl>
                                          <p:spTgt spid="8209"/>
                                        </p:tgtEl>
                                        <p:attrNameLst>
                                          <p:attrName>style.visibility</p:attrName>
                                        </p:attrNameLst>
                                      </p:cBhvr>
                                      <p:to>
                                        <p:strVal val="visible"/>
                                      </p:to>
                                    </p:set>
                                    <p:animEffect transition="in" filter="fade">
                                      <p:cBhvr>
                                        <p:cTn id="24" dur="2000"/>
                                        <p:tgtEl>
                                          <p:spTgt spid="8209"/>
                                        </p:tgtEl>
                                      </p:cBhvr>
                                    </p:animEffect>
                                    <p:anim calcmode="lin" valueType="num">
                                      <p:cBhvr>
                                        <p:cTn id="25" dur="2000" fill="hold"/>
                                        <p:tgtEl>
                                          <p:spTgt spid="8209"/>
                                        </p:tgtEl>
                                        <p:attrNameLst>
                                          <p:attrName>style.rotation</p:attrName>
                                        </p:attrNameLst>
                                      </p:cBhvr>
                                      <p:tavLst>
                                        <p:tav tm="0">
                                          <p:val>
                                            <p:fltVal val="720"/>
                                          </p:val>
                                        </p:tav>
                                        <p:tav tm="100000">
                                          <p:val>
                                            <p:fltVal val="0"/>
                                          </p:val>
                                        </p:tav>
                                      </p:tavLst>
                                    </p:anim>
                                    <p:anim calcmode="lin" valueType="num">
                                      <p:cBhvr>
                                        <p:cTn id="26" dur="2000" fill="hold"/>
                                        <p:tgtEl>
                                          <p:spTgt spid="8209"/>
                                        </p:tgtEl>
                                        <p:attrNameLst>
                                          <p:attrName>ppt_h</p:attrName>
                                        </p:attrNameLst>
                                      </p:cBhvr>
                                      <p:tavLst>
                                        <p:tav tm="0">
                                          <p:val>
                                            <p:fltVal val="0"/>
                                          </p:val>
                                        </p:tav>
                                        <p:tav tm="100000">
                                          <p:val>
                                            <p:strVal val="#ppt_h"/>
                                          </p:val>
                                        </p:tav>
                                      </p:tavLst>
                                    </p:anim>
                                    <p:anim calcmode="lin" valueType="num">
                                      <p:cBhvr>
                                        <p:cTn id="27" dur="2000" fill="hold"/>
                                        <p:tgtEl>
                                          <p:spTgt spid="8209"/>
                                        </p:tgtEl>
                                        <p:attrNameLst>
                                          <p:attrName>ppt_w</p:attrName>
                                        </p:attrNameLst>
                                      </p:cBhvr>
                                      <p:tavLst>
                                        <p:tav tm="0">
                                          <p:val>
                                            <p:fltVal val="0"/>
                                          </p:val>
                                        </p:tav>
                                        <p:tav tm="100000">
                                          <p:val>
                                            <p:strVal val="#ppt_w"/>
                                          </p:val>
                                        </p:tav>
                                      </p:tavLst>
                                    </p:anim>
                                  </p:childTnLst>
                                </p:cTn>
                              </p:par>
                            </p:childTnLst>
                          </p:cTn>
                        </p:par>
                      </p:childTnLst>
                    </p:cTn>
                  </p:par>
                  <p:par>
                    <p:cTn id="28" fill="hold">
                      <p:stCondLst>
                        <p:cond delay="indefinite"/>
                      </p:stCondLst>
                      <p:childTnLst>
                        <p:par>
                          <p:cTn id="29" fill="hold">
                            <p:stCondLst>
                              <p:cond delay="0"/>
                            </p:stCondLst>
                            <p:childTnLst>
                              <p:par>
                                <p:cTn id="30" presetID="4" presetClass="exit" presetSubtype="16" fill="hold" grpId="1" nodeType="clickEffect">
                                  <p:stCondLst>
                                    <p:cond delay="0"/>
                                  </p:stCondLst>
                                  <p:childTnLst>
                                    <p:animEffect transition="out" filter="box(in)">
                                      <p:cBhvr>
                                        <p:cTn id="31" dur="500"/>
                                        <p:tgtEl>
                                          <p:spTgt spid="8209"/>
                                        </p:tgtEl>
                                      </p:cBhvr>
                                    </p:animEffect>
                                    <p:set>
                                      <p:cBhvr>
                                        <p:cTn id="32" dur="1" fill="hold">
                                          <p:stCondLst>
                                            <p:cond delay="499"/>
                                          </p:stCondLst>
                                        </p:cTn>
                                        <p:tgtEl>
                                          <p:spTgt spid="820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nodeType="clickEffect">
                                  <p:stCondLst>
                                    <p:cond delay="0"/>
                                  </p:stCondLst>
                                  <p:iterate type="lt">
                                    <p:tmPct val="50000"/>
                                  </p:iterate>
                                  <p:childTnLst>
                                    <p:set>
                                      <p:cBhvr>
                                        <p:cTn id="36" dur="1" fill="hold">
                                          <p:stCondLst>
                                            <p:cond delay="0"/>
                                          </p:stCondLst>
                                        </p:cTn>
                                        <p:tgtEl>
                                          <p:spTgt spid="8211">
                                            <p:txEl>
                                              <p:pRg st="0" end="0"/>
                                            </p:txEl>
                                          </p:spTgt>
                                        </p:tgtEl>
                                        <p:attrNameLst>
                                          <p:attrName>style.visibility</p:attrName>
                                        </p:attrNameLst>
                                      </p:cBhvr>
                                      <p:to>
                                        <p:strVal val="visible"/>
                                      </p:to>
                                    </p:set>
                                    <p:anim calcmode="discrete" valueType="clr">
                                      <p:cBhvr override="childStyle">
                                        <p:cTn id="37" dur="80"/>
                                        <p:tgtEl>
                                          <p:spTgt spid="821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8211">
                                            <p:txEl>
                                              <p:pRg st="0" end="0"/>
                                            </p:txEl>
                                          </p:spTgt>
                                        </p:tgtEl>
                                        <p:attrNameLst>
                                          <p:attrName>fillcolor</p:attrName>
                                        </p:attrNameLst>
                                      </p:cBhvr>
                                      <p:tavLst>
                                        <p:tav tm="0">
                                          <p:val>
                                            <p:clrVal>
                                              <a:schemeClr val="accent2"/>
                                            </p:clrVal>
                                          </p:val>
                                        </p:tav>
                                        <p:tav tm="50000">
                                          <p:val>
                                            <p:clrVal>
                                              <a:schemeClr val="hlink"/>
                                            </p:clrVal>
                                          </p:val>
                                        </p:tav>
                                      </p:tavLst>
                                    </p:anim>
                                    <p:set>
                                      <p:cBhvr>
                                        <p:cTn id="39" dur="80"/>
                                        <p:tgtEl>
                                          <p:spTgt spid="8211">
                                            <p:txEl>
                                              <p:pRg st="0" end="0"/>
                                            </p:txEl>
                                          </p:spTgt>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7" presetClass="entr" presetSubtype="8" fill="hold" grpId="0" nodeType="clickEffect">
                                  <p:stCondLst>
                                    <p:cond delay="0"/>
                                  </p:stCondLst>
                                  <p:childTnLst>
                                    <p:set>
                                      <p:cBhvr>
                                        <p:cTn id="43" dur="1" fill="hold">
                                          <p:stCondLst>
                                            <p:cond delay="0"/>
                                          </p:stCondLst>
                                        </p:cTn>
                                        <p:tgtEl>
                                          <p:spTgt spid="8214"/>
                                        </p:tgtEl>
                                        <p:attrNameLst>
                                          <p:attrName>style.visibility</p:attrName>
                                        </p:attrNameLst>
                                      </p:cBhvr>
                                      <p:to>
                                        <p:strVal val="visible"/>
                                      </p:to>
                                    </p:set>
                                    <p:anim calcmode="lin" valueType="num">
                                      <p:cBhvr additive="base">
                                        <p:cTn id="44" dur="5000" fill="hold"/>
                                        <p:tgtEl>
                                          <p:spTgt spid="8214"/>
                                        </p:tgtEl>
                                        <p:attrNameLst>
                                          <p:attrName>ppt_x</p:attrName>
                                        </p:attrNameLst>
                                      </p:cBhvr>
                                      <p:tavLst>
                                        <p:tav tm="0">
                                          <p:val>
                                            <p:strVal val="0-#ppt_w/2"/>
                                          </p:val>
                                        </p:tav>
                                        <p:tav tm="100000">
                                          <p:val>
                                            <p:strVal val="#ppt_x"/>
                                          </p:val>
                                        </p:tav>
                                      </p:tavLst>
                                    </p:anim>
                                    <p:anim calcmode="lin" valueType="num">
                                      <p:cBhvr additive="base">
                                        <p:cTn id="45" dur="5000" fill="hold"/>
                                        <p:tgtEl>
                                          <p:spTgt spid="8214"/>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56" presetClass="entr" presetSubtype="0" fill="hold" grpId="0" nodeType="clickEffect">
                                  <p:stCondLst>
                                    <p:cond delay="0"/>
                                  </p:stCondLst>
                                  <p:iterate type="lt">
                                    <p:tmPct val="10000"/>
                                  </p:iterate>
                                  <p:childTnLst>
                                    <p:set>
                                      <p:cBhvr>
                                        <p:cTn id="49" dur="1" fill="hold">
                                          <p:stCondLst>
                                            <p:cond delay="0"/>
                                          </p:stCondLst>
                                        </p:cTn>
                                        <p:tgtEl>
                                          <p:spTgt spid="8215"/>
                                        </p:tgtEl>
                                        <p:attrNameLst>
                                          <p:attrName>style.visibility</p:attrName>
                                        </p:attrNameLst>
                                      </p:cBhvr>
                                      <p:to>
                                        <p:strVal val="visible"/>
                                      </p:to>
                                    </p:set>
                                    <p:anim by="(-#ppt_w*2)" calcmode="lin" valueType="num">
                                      <p:cBhvr rctx="PPT">
                                        <p:cTn id="50" dur="500" autoRev="1" fill="hold">
                                          <p:stCondLst>
                                            <p:cond delay="0"/>
                                          </p:stCondLst>
                                        </p:cTn>
                                        <p:tgtEl>
                                          <p:spTgt spid="8215"/>
                                        </p:tgtEl>
                                        <p:attrNameLst>
                                          <p:attrName>ppt_w</p:attrName>
                                        </p:attrNameLst>
                                      </p:cBhvr>
                                    </p:anim>
                                    <p:anim by="(#ppt_w*0.50)" calcmode="lin" valueType="num">
                                      <p:cBhvr>
                                        <p:cTn id="51" dur="500" decel="50000" autoRev="1" fill="hold">
                                          <p:stCondLst>
                                            <p:cond delay="0"/>
                                          </p:stCondLst>
                                        </p:cTn>
                                        <p:tgtEl>
                                          <p:spTgt spid="8215"/>
                                        </p:tgtEl>
                                        <p:attrNameLst>
                                          <p:attrName>ppt_x</p:attrName>
                                        </p:attrNameLst>
                                      </p:cBhvr>
                                    </p:anim>
                                    <p:anim from="(-#ppt_h/2)" to="(#ppt_y)" calcmode="lin" valueType="num">
                                      <p:cBhvr>
                                        <p:cTn id="52" dur="1000" fill="hold">
                                          <p:stCondLst>
                                            <p:cond delay="0"/>
                                          </p:stCondLst>
                                        </p:cTn>
                                        <p:tgtEl>
                                          <p:spTgt spid="8215"/>
                                        </p:tgtEl>
                                        <p:attrNameLst>
                                          <p:attrName>ppt_y</p:attrName>
                                        </p:attrNameLst>
                                      </p:cBhvr>
                                    </p:anim>
                                    <p:animRot by="21600000">
                                      <p:cBhvr>
                                        <p:cTn id="53" dur="1000" fill="hold">
                                          <p:stCondLst>
                                            <p:cond delay="0"/>
                                          </p:stCondLst>
                                        </p:cTn>
                                        <p:tgtEl>
                                          <p:spTgt spid="8215"/>
                                        </p:tgtEl>
                                        <p:attrNameLst>
                                          <p:attrName>r</p:attrName>
                                        </p:attrNameLst>
                                      </p:cBhvr>
                                    </p:animRot>
                                  </p:childTnLst>
                                </p:cTn>
                              </p:par>
                            </p:childTnLst>
                          </p:cTn>
                        </p:par>
                      </p:childTnLst>
                    </p:cTn>
                  </p:par>
                  <p:par>
                    <p:cTn id="54" fill="hold">
                      <p:stCondLst>
                        <p:cond delay="indefinite"/>
                      </p:stCondLst>
                      <p:childTnLst>
                        <p:par>
                          <p:cTn id="55" fill="hold">
                            <p:stCondLst>
                              <p:cond delay="0"/>
                            </p:stCondLst>
                            <p:childTnLst>
                              <p:par>
                                <p:cTn id="56" presetID="35" presetClass="entr" presetSubtype="0" fill="hold" grpId="0" nodeType="clickEffect">
                                  <p:stCondLst>
                                    <p:cond delay="0"/>
                                  </p:stCondLst>
                                  <p:childTnLst>
                                    <p:set>
                                      <p:cBhvr>
                                        <p:cTn id="57" dur="1" fill="hold">
                                          <p:stCondLst>
                                            <p:cond delay="0"/>
                                          </p:stCondLst>
                                        </p:cTn>
                                        <p:tgtEl>
                                          <p:spTgt spid="8216"/>
                                        </p:tgtEl>
                                        <p:attrNameLst>
                                          <p:attrName>style.visibility</p:attrName>
                                        </p:attrNameLst>
                                      </p:cBhvr>
                                      <p:to>
                                        <p:strVal val="visible"/>
                                      </p:to>
                                    </p:set>
                                    <p:animEffect transition="in" filter="fade">
                                      <p:cBhvr>
                                        <p:cTn id="58" dur="5000"/>
                                        <p:tgtEl>
                                          <p:spTgt spid="8216"/>
                                        </p:tgtEl>
                                      </p:cBhvr>
                                    </p:animEffect>
                                    <p:anim calcmode="lin" valueType="num">
                                      <p:cBhvr>
                                        <p:cTn id="59" dur="5000" fill="hold"/>
                                        <p:tgtEl>
                                          <p:spTgt spid="8216"/>
                                        </p:tgtEl>
                                        <p:attrNameLst>
                                          <p:attrName>style.rotation</p:attrName>
                                        </p:attrNameLst>
                                      </p:cBhvr>
                                      <p:tavLst>
                                        <p:tav tm="0">
                                          <p:val>
                                            <p:fltVal val="720"/>
                                          </p:val>
                                        </p:tav>
                                        <p:tav tm="100000">
                                          <p:val>
                                            <p:fltVal val="0"/>
                                          </p:val>
                                        </p:tav>
                                      </p:tavLst>
                                    </p:anim>
                                    <p:anim calcmode="lin" valueType="num">
                                      <p:cBhvr>
                                        <p:cTn id="60" dur="5000" fill="hold"/>
                                        <p:tgtEl>
                                          <p:spTgt spid="8216"/>
                                        </p:tgtEl>
                                        <p:attrNameLst>
                                          <p:attrName>ppt_h</p:attrName>
                                        </p:attrNameLst>
                                      </p:cBhvr>
                                      <p:tavLst>
                                        <p:tav tm="0">
                                          <p:val>
                                            <p:fltVal val="0"/>
                                          </p:val>
                                        </p:tav>
                                        <p:tav tm="100000">
                                          <p:val>
                                            <p:strVal val="#ppt_h"/>
                                          </p:val>
                                        </p:tav>
                                      </p:tavLst>
                                    </p:anim>
                                    <p:anim calcmode="lin" valueType="num">
                                      <p:cBhvr>
                                        <p:cTn id="61" dur="5000" fill="hold"/>
                                        <p:tgtEl>
                                          <p:spTgt spid="821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7" grpId="0"/>
      <p:bldP spid="8208" grpId="0"/>
      <p:bldP spid="8208" grpId="1"/>
      <p:bldP spid="8209" grpId="0"/>
      <p:bldP spid="8209" grpId="1"/>
      <p:bldP spid="8214" grpId="0"/>
      <p:bldP spid="8215" grpId="0"/>
      <p:bldP spid="82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1" name="Text Box 7"/>
          <p:cNvSpPr txBox="1">
            <a:spLocks noChangeArrowheads="1"/>
          </p:cNvSpPr>
          <p:nvPr/>
        </p:nvSpPr>
        <p:spPr bwMode="auto">
          <a:xfrm>
            <a:off x="838200" y="2895600"/>
            <a:ext cx="8153400" cy="457200"/>
          </a:xfrm>
          <a:prstGeom prst="rect">
            <a:avLst/>
          </a:prstGeom>
          <a:noFill/>
          <a:ln w="9525">
            <a:noFill/>
            <a:miter lim="800000"/>
            <a:headEnd/>
            <a:tailEnd/>
          </a:ln>
          <a:effectLst/>
        </p:spPr>
        <p:txBody>
          <a:bodyPr>
            <a:spAutoFit/>
          </a:bodyPr>
          <a:lstStyle/>
          <a:p>
            <a:pPr>
              <a:spcBef>
                <a:spcPct val="50000"/>
              </a:spcBef>
            </a:pPr>
            <a:r>
              <a:rPr lang="en-US" sz="2400"/>
              <a:t>-   Phan Bội Châu là nhà yêu nước tiêu biểu đầu thế kỉ XX</a:t>
            </a:r>
          </a:p>
        </p:txBody>
      </p:sp>
      <p:sp>
        <p:nvSpPr>
          <p:cNvPr id="26634" name="Text Box 10"/>
          <p:cNvSpPr txBox="1">
            <a:spLocks noChangeArrowheads="1"/>
          </p:cNvSpPr>
          <p:nvPr/>
        </p:nvSpPr>
        <p:spPr bwMode="auto">
          <a:xfrm>
            <a:off x="914400" y="4443413"/>
            <a:ext cx="8229600" cy="822325"/>
          </a:xfrm>
          <a:prstGeom prst="rect">
            <a:avLst/>
          </a:prstGeom>
          <a:noFill/>
          <a:ln w="9525">
            <a:noFill/>
            <a:miter lim="800000"/>
            <a:headEnd/>
            <a:tailEnd/>
          </a:ln>
          <a:effectLst/>
        </p:spPr>
        <p:txBody>
          <a:bodyPr>
            <a:spAutoFit/>
          </a:bodyPr>
          <a:lstStyle/>
          <a:p>
            <a:pPr>
              <a:spcBef>
                <a:spcPct val="50000"/>
              </a:spcBef>
            </a:pPr>
            <a:r>
              <a:rPr lang="en-US" sz="2400"/>
              <a:t>-Năm 1905 Phan Bội Châu đưa thanh niên Việt Nam sang Nhật Bản học tập.</a:t>
            </a:r>
          </a:p>
        </p:txBody>
      </p:sp>
      <p:sp>
        <p:nvSpPr>
          <p:cNvPr id="26635" name="Text Box 11"/>
          <p:cNvSpPr txBox="1">
            <a:spLocks noChangeArrowheads="1"/>
          </p:cNvSpPr>
          <p:nvPr/>
        </p:nvSpPr>
        <p:spPr bwMode="auto">
          <a:xfrm>
            <a:off x="1295400" y="3429000"/>
            <a:ext cx="7620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6636" name="Text Box 12"/>
          <p:cNvSpPr txBox="1">
            <a:spLocks noChangeArrowheads="1"/>
          </p:cNvSpPr>
          <p:nvPr/>
        </p:nvSpPr>
        <p:spPr bwMode="auto">
          <a:xfrm>
            <a:off x="914400" y="5129213"/>
            <a:ext cx="8001000" cy="822325"/>
          </a:xfrm>
          <a:prstGeom prst="rect">
            <a:avLst/>
          </a:prstGeom>
          <a:noFill/>
          <a:ln w="9525">
            <a:noFill/>
            <a:miter lim="800000"/>
            <a:headEnd/>
            <a:tailEnd/>
          </a:ln>
          <a:effectLst/>
        </p:spPr>
        <p:txBody>
          <a:bodyPr>
            <a:spAutoFit/>
          </a:bodyPr>
          <a:lstStyle/>
          <a:p>
            <a:pPr>
              <a:spcBef>
                <a:spcPct val="50000"/>
              </a:spcBef>
            </a:pPr>
            <a:r>
              <a:rPr lang="en-US"/>
              <a:t>-</a:t>
            </a:r>
            <a:r>
              <a:rPr lang="en-US" sz="2400"/>
              <a:t>Mục đích của phong trào Đông du là nhằm  đào tạo nhân tài để cứu nước.</a:t>
            </a:r>
          </a:p>
        </p:txBody>
      </p:sp>
      <p:sp>
        <p:nvSpPr>
          <p:cNvPr id="26638" name="Text Box 14"/>
          <p:cNvSpPr txBox="1">
            <a:spLocks noChangeArrowheads="1"/>
          </p:cNvSpPr>
          <p:nvPr/>
        </p:nvSpPr>
        <p:spPr bwMode="auto">
          <a:xfrm>
            <a:off x="3810000" y="457200"/>
            <a:ext cx="2590800" cy="701675"/>
          </a:xfrm>
          <a:prstGeom prst="rect">
            <a:avLst/>
          </a:prstGeom>
          <a:noFill/>
          <a:ln w="9525">
            <a:noFill/>
            <a:miter lim="800000"/>
            <a:headEnd/>
            <a:tailEnd/>
          </a:ln>
          <a:effectLst/>
        </p:spPr>
        <p:txBody>
          <a:bodyPr>
            <a:spAutoFit/>
          </a:bodyPr>
          <a:lstStyle/>
          <a:p>
            <a:pPr>
              <a:spcBef>
                <a:spcPct val="50000"/>
              </a:spcBef>
            </a:pPr>
            <a:r>
              <a:rPr lang="en-US" sz="4000" b="1"/>
              <a:t>Lịch sử</a:t>
            </a:r>
          </a:p>
        </p:txBody>
      </p:sp>
      <p:sp>
        <p:nvSpPr>
          <p:cNvPr id="26639" name="Text Box 15"/>
          <p:cNvSpPr txBox="1">
            <a:spLocks noChangeArrowheads="1"/>
          </p:cNvSpPr>
          <p:nvPr/>
        </p:nvSpPr>
        <p:spPr bwMode="auto">
          <a:xfrm>
            <a:off x="457200" y="1219200"/>
            <a:ext cx="8305800" cy="641350"/>
          </a:xfrm>
          <a:prstGeom prst="rect">
            <a:avLst/>
          </a:prstGeom>
          <a:noFill/>
          <a:ln w="9525">
            <a:noFill/>
            <a:miter lim="800000"/>
            <a:headEnd/>
            <a:tailEnd/>
          </a:ln>
          <a:effectLst/>
        </p:spPr>
        <p:txBody>
          <a:bodyPr>
            <a:spAutoFit/>
          </a:bodyPr>
          <a:lstStyle/>
          <a:p>
            <a:pPr>
              <a:spcBef>
                <a:spcPct val="50000"/>
              </a:spcBef>
            </a:pPr>
            <a:r>
              <a:rPr lang="en-US" sz="3600" b="1">
                <a:solidFill>
                  <a:srgbClr val="FF0000"/>
                </a:solidFill>
              </a:rPr>
              <a:t>Phan Bội Châu và phong trào Đông du</a:t>
            </a:r>
          </a:p>
        </p:txBody>
      </p:sp>
      <p:sp>
        <p:nvSpPr>
          <p:cNvPr id="26640" name="Text Box 16"/>
          <p:cNvSpPr txBox="1">
            <a:spLocks noChangeArrowheads="1"/>
          </p:cNvSpPr>
          <p:nvPr/>
        </p:nvSpPr>
        <p:spPr bwMode="auto">
          <a:xfrm>
            <a:off x="609600" y="2057400"/>
            <a:ext cx="6019800" cy="579438"/>
          </a:xfrm>
          <a:prstGeom prst="rect">
            <a:avLst/>
          </a:prstGeom>
          <a:noFill/>
          <a:ln w="9525">
            <a:noFill/>
            <a:miter lim="800000"/>
            <a:headEnd/>
            <a:tailEnd/>
          </a:ln>
          <a:effectLst/>
        </p:spPr>
        <p:txBody>
          <a:bodyPr>
            <a:spAutoFit/>
          </a:bodyPr>
          <a:lstStyle/>
          <a:p>
            <a:pPr>
              <a:spcBef>
                <a:spcPct val="50000"/>
              </a:spcBef>
            </a:pPr>
            <a:r>
              <a:rPr lang="en-US" sz="3200" b="1">
                <a:solidFill>
                  <a:srgbClr val="0000FF"/>
                </a:solidFill>
              </a:rPr>
              <a:t>1. </a:t>
            </a:r>
            <a:r>
              <a:rPr lang="en-US" sz="3200" b="1" u="sng">
                <a:solidFill>
                  <a:srgbClr val="0000FF"/>
                </a:solidFill>
              </a:rPr>
              <a:t>Vài nét về Phan Bội Châu.</a:t>
            </a:r>
          </a:p>
        </p:txBody>
      </p:sp>
      <p:sp>
        <p:nvSpPr>
          <p:cNvPr id="26641" name="Text Box 17"/>
          <p:cNvSpPr txBox="1">
            <a:spLocks noChangeArrowheads="1"/>
          </p:cNvSpPr>
          <p:nvPr/>
        </p:nvSpPr>
        <p:spPr bwMode="auto">
          <a:xfrm>
            <a:off x="533400" y="3429000"/>
            <a:ext cx="8229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0000FF"/>
                </a:solidFill>
              </a:rPr>
              <a:t>2. Phong trào Đông Du diễn ra như thế nào?</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6636"/>
                                        </p:tgtEl>
                                        <p:attrNameLst>
                                          <p:attrName>style.visibility</p:attrName>
                                        </p:attrNameLst>
                                      </p:cBhvr>
                                      <p:to>
                                        <p:strVal val="visible"/>
                                      </p:to>
                                    </p:set>
                                    <p:animEffect transition="in" filter="fade">
                                      <p:cBhvr>
                                        <p:cTn id="7" dur="800" decel="100000"/>
                                        <p:tgtEl>
                                          <p:spTgt spid="26636"/>
                                        </p:tgtEl>
                                      </p:cBhvr>
                                    </p:animEffect>
                                    <p:anim calcmode="lin" valueType="num">
                                      <p:cBhvr>
                                        <p:cTn id="8" dur="800" decel="100000" fill="hold"/>
                                        <p:tgtEl>
                                          <p:spTgt spid="26636"/>
                                        </p:tgtEl>
                                        <p:attrNameLst>
                                          <p:attrName>style.rotation</p:attrName>
                                        </p:attrNameLst>
                                      </p:cBhvr>
                                      <p:tavLst>
                                        <p:tav tm="0">
                                          <p:val>
                                            <p:fltVal val="-90"/>
                                          </p:val>
                                        </p:tav>
                                        <p:tav tm="100000">
                                          <p:val>
                                            <p:fltVal val="0"/>
                                          </p:val>
                                        </p:tav>
                                      </p:tavLst>
                                    </p:anim>
                                    <p:anim calcmode="lin" valueType="num">
                                      <p:cBhvr>
                                        <p:cTn id="9" dur="800" decel="100000" fill="hold"/>
                                        <p:tgtEl>
                                          <p:spTgt spid="26636"/>
                                        </p:tgtEl>
                                        <p:attrNameLst>
                                          <p:attrName>ppt_x</p:attrName>
                                        </p:attrNameLst>
                                      </p:cBhvr>
                                      <p:tavLst>
                                        <p:tav tm="0">
                                          <p:val>
                                            <p:strVal val="#ppt_x+0.4"/>
                                          </p:val>
                                        </p:tav>
                                        <p:tav tm="100000">
                                          <p:val>
                                            <p:strVal val="#ppt_x-0.05"/>
                                          </p:val>
                                        </p:tav>
                                      </p:tavLst>
                                    </p:anim>
                                    <p:anim calcmode="lin" valueType="num">
                                      <p:cBhvr>
                                        <p:cTn id="10" dur="800" decel="100000" fill="hold"/>
                                        <p:tgtEl>
                                          <p:spTgt spid="2663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663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663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7" presetClass="entr" presetSubtype="8" fill="hold" grpId="0" nodeType="clickEffect">
                                  <p:stCondLst>
                                    <p:cond delay="0"/>
                                  </p:stCondLst>
                                  <p:childTnLst>
                                    <p:set>
                                      <p:cBhvr>
                                        <p:cTn id="16" dur="1" fill="hold">
                                          <p:stCondLst>
                                            <p:cond delay="0"/>
                                          </p:stCondLst>
                                        </p:cTn>
                                        <p:tgtEl>
                                          <p:spTgt spid="26639"/>
                                        </p:tgtEl>
                                        <p:attrNameLst>
                                          <p:attrName>style.visibility</p:attrName>
                                        </p:attrNameLst>
                                      </p:cBhvr>
                                      <p:to>
                                        <p:strVal val="visible"/>
                                      </p:to>
                                    </p:set>
                                    <p:anim calcmode="lin" valueType="num">
                                      <p:cBhvr additive="base">
                                        <p:cTn id="17" dur="5000" fill="hold"/>
                                        <p:tgtEl>
                                          <p:spTgt spid="26639"/>
                                        </p:tgtEl>
                                        <p:attrNameLst>
                                          <p:attrName>ppt_x</p:attrName>
                                        </p:attrNameLst>
                                      </p:cBhvr>
                                      <p:tavLst>
                                        <p:tav tm="0">
                                          <p:val>
                                            <p:strVal val="0-#ppt_w/2"/>
                                          </p:val>
                                        </p:tav>
                                        <p:tav tm="100000">
                                          <p:val>
                                            <p:strVal val="#ppt_x"/>
                                          </p:val>
                                        </p:tav>
                                      </p:tavLst>
                                    </p:anim>
                                    <p:anim calcmode="lin" valueType="num">
                                      <p:cBhvr additive="base">
                                        <p:cTn id="18" dur="5000" fill="hold"/>
                                        <p:tgtEl>
                                          <p:spTgt spid="26639"/>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26640"/>
                                        </p:tgtEl>
                                        <p:attrNameLst>
                                          <p:attrName>style.visibility</p:attrName>
                                        </p:attrNameLst>
                                      </p:cBhvr>
                                      <p:to>
                                        <p:strVal val="visible"/>
                                      </p:to>
                                    </p:set>
                                    <p:animEffect transition="in" filter="fade">
                                      <p:cBhvr>
                                        <p:cTn id="23" dur="5000"/>
                                        <p:tgtEl>
                                          <p:spTgt spid="26640"/>
                                        </p:tgtEl>
                                      </p:cBhvr>
                                    </p:animEffect>
                                    <p:anim calcmode="lin" valueType="num">
                                      <p:cBhvr>
                                        <p:cTn id="24" dur="5000" fill="hold"/>
                                        <p:tgtEl>
                                          <p:spTgt spid="26640"/>
                                        </p:tgtEl>
                                        <p:attrNameLst>
                                          <p:attrName>style.rotation</p:attrName>
                                        </p:attrNameLst>
                                      </p:cBhvr>
                                      <p:tavLst>
                                        <p:tav tm="0">
                                          <p:val>
                                            <p:fltVal val="720"/>
                                          </p:val>
                                        </p:tav>
                                        <p:tav tm="100000">
                                          <p:val>
                                            <p:fltVal val="0"/>
                                          </p:val>
                                        </p:tav>
                                      </p:tavLst>
                                    </p:anim>
                                    <p:anim calcmode="lin" valueType="num">
                                      <p:cBhvr>
                                        <p:cTn id="25" dur="5000" fill="hold"/>
                                        <p:tgtEl>
                                          <p:spTgt spid="26640"/>
                                        </p:tgtEl>
                                        <p:attrNameLst>
                                          <p:attrName>ppt_h</p:attrName>
                                        </p:attrNameLst>
                                      </p:cBhvr>
                                      <p:tavLst>
                                        <p:tav tm="0">
                                          <p:val>
                                            <p:fltVal val="0"/>
                                          </p:val>
                                        </p:tav>
                                        <p:tav tm="100000">
                                          <p:val>
                                            <p:strVal val="#ppt_h"/>
                                          </p:val>
                                        </p:tav>
                                      </p:tavLst>
                                    </p:anim>
                                    <p:anim calcmode="lin" valueType="num">
                                      <p:cBhvr>
                                        <p:cTn id="26" dur="5000" fill="hold"/>
                                        <p:tgtEl>
                                          <p:spTgt spid="26640"/>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26641"/>
                                        </p:tgtEl>
                                        <p:attrNameLst>
                                          <p:attrName>style.visibility</p:attrName>
                                        </p:attrNameLst>
                                      </p:cBhvr>
                                      <p:to>
                                        <p:strVal val="visible"/>
                                      </p:to>
                                    </p:set>
                                    <p:anim by="(-#ppt_w*2)" calcmode="lin" valueType="num">
                                      <p:cBhvr rctx="PPT">
                                        <p:cTn id="31" dur="500" autoRev="1" fill="hold">
                                          <p:stCondLst>
                                            <p:cond delay="0"/>
                                          </p:stCondLst>
                                        </p:cTn>
                                        <p:tgtEl>
                                          <p:spTgt spid="26641"/>
                                        </p:tgtEl>
                                        <p:attrNameLst>
                                          <p:attrName>ppt_w</p:attrName>
                                        </p:attrNameLst>
                                      </p:cBhvr>
                                    </p:anim>
                                    <p:anim by="(#ppt_w*0.50)" calcmode="lin" valueType="num">
                                      <p:cBhvr>
                                        <p:cTn id="32" dur="500" decel="50000" autoRev="1" fill="hold">
                                          <p:stCondLst>
                                            <p:cond delay="0"/>
                                          </p:stCondLst>
                                        </p:cTn>
                                        <p:tgtEl>
                                          <p:spTgt spid="26641"/>
                                        </p:tgtEl>
                                        <p:attrNameLst>
                                          <p:attrName>ppt_x</p:attrName>
                                        </p:attrNameLst>
                                      </p:cBhvr>
                                    </p:anim>
                                    <p:anim from="(-#ppt_h/2)" to="(#ppt_y)" calcmode="lin" valueType="num">
                                      <p:cBhvr>
                                        <p:cTn id="33" dur="1000" fill="hold">
                                          <p:stCondLst>
                                            <p:cond delay="0"/>
                                          </p:stCondLst>
                                        </p:cTn>
                                        <p:tgtEl>
                                          <p:spTgt spid="26641"/>
                                        </p:tgtEl>
                                        <p:attrNameLst>
                                          <p:attrName>ppt_y</p:attrName>
                                        </p:attrNameLst>
                                      </p:cBhvr>
                                    </p:anim>
                                    <p:animRot by="21600000">
                                      <p:cBhvr>
                                        <p:cTn id="34" dur="1000" fill="hold">
                                          <p:stCondLst>
                                            <p:cond delay="0"/>
                                          </p:stCondLst>
                                        </p:cTn>
                                        <p:tgtEl>
                                          <p:spTgt spid="2664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6" grpId="0"/>
      <p:bldP spid="26639" grpId="0"/>
      <p:bldP spid="26640" grpId="0"/>
      <p:bldP spid="26641"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29640"/>
  <p:tag name="VIOLETTITLE" val="LỊCH SỬ 5 Tuần 5 Phan Bội Châu và PT Đông du"/>
  <p:tag name="VIOLETLESSON" val="5"/>
  <p:tag name="VIOLETCATID" val="8048940"/>
  <p:tag name="VIOLETSUBJECT" val="Lịch sử 5"/>
  <p:tag name="VIOLETAUTHORID" val="1466820"/>
  <p:tag name="VIOLETAUTHORNAME" val="Trần Thị Bảo Tâm"/>
  <p:tag name="VIOLETAUTHORAVATAR" val="no_avatarf.jpg"/>
  <p:tag name="VIOLETAUTHORADDRESS" val="Trường TH Khương Đình - Hà Nội"/>
  <p:tag name="VIOLETDATE" val="2013-10-06 08:10:52"/>
  <p:tag name="VIOLETHIT" val="170"/>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90&quot;/&gt;&lt;/object&gt;&lt;object type=&quot;3&quot; unique_id=&quot;10005&quot;&gt;&lt;property id=&quot;20148&quot; value=&quot;5&quot;/&gt;&lt;property id=&quot;20300&quot; value=&quot;Slide 2&quot;/&gt;&lt;property id=&quot;20307&quot; value=&quot;281&quot;/&gt;&lt;/object&gt;&lt;object type=&quot;3&quot; unique_id=&quot;10006&quot;&gt;&lt;property id=&quot;20148&quot; value=&quot;5&quot;/&gt;&lt;property id=&quot;20300&quot; value=&quot;Slide 3&quot;/&gt;&lt;property id=&quot;20307&quot; value=&quot;274&quot;/&gt;&lt;/object&gt;&lt;object type=&quot;3&quot; unique_id=&quot;10007&quot;&gt;&lt;property id=&quot;20148&quot; value=&quot;5&quot;/&gt;&lt;property id=&quot;20300&quot; value=&quot;Slide 4&quot;/&gt;&lt;property id=&quot;20307&quot; value=&quot;256&quot;/&gt;&lt;/object&gt;&lt;object type=&quot;3&quot; unique_id=&quot;10008&quot;&gt;&lt;property id=&quot;20148&quot; value=&quot;5&quot;/&gt;&lt;property id=&quot;20300&quot; value=&quot;Slide 5&quot;/&gt;&lt;property id=&quot;20307&quot; value=&quot;275&quot;/&gt;&lt;/object&gt;&lt;object type=&quot;3&quot; unique_id=&quot;10009&quot;&gt;&lt;property id=&quot;20148&quot; value=&quot;5&quot;/&gt;&lt;property id=&quot;20300&quot; value=&quot;Slide 6&quot;/&gt;&lt;property id=&quot;20307&quot; value=&quot;258&quot;/&gt;&lt;/object&gt;&lt;object type=&quot;3&quot; unique_id=&quot;10010&quot;&gt;&lt;property id=&quot;20148&quot; value=&quot;5&quot;/&gt;&lt;property id=&quot;20300&quot; value=&quot;Slide 7&quot;/&gt;&lt;property id=&quot;20307&quot; value=&quot;257&quot;/&gt;&lt;/object&gt;&lt;object type=&quot;3&quot; unique_id=&quot;10011&quot;&gt;&lt;property id=&quot;20148&quot; value=&quot;5&quot;/&gt;&lt;property id=&quot;20300&quot; value=&quot;Slide 8&quot;/&gt;&lt;property id=&quot;20307&quot; value=&quot;259&quot;/&gt;&lt;/object&gt;&lt;object type=&quot;3&quot; unique_id=&quot;10012&quot;&gt;&lt;property id=&quot;20148&quot; value=&quot;5&quot;/&gt;&lt;property id=&quot;20300&quot; value=&quot;Slide 9&quot;/&gt;&lt;property id=&quot;20307&quot; value=&quot;276&quot;/&gt;&lt;/object&gt;&lt;object type=&quot;3&quot; unique_id=&quot;10013&quot;&gt;&lt;property id=&quot;20148&quot; value=&quot;5&quot;/&gt;&lt;property id=&quot;20300&quot; value=&quot;Slide 10&quot;/&gt;&lt;property id=&quot;20307&quot; value=&quot;261&quot;/&gt;&lt;/object&gt;&lt;object type=&quot;3&quot; unique_id=&quot;10014&quot;&gt;&lt;property id=&quot;20148&quot; value=&quot;5&quot;/&gt;&lt;property id=&quot;20300&quot; value=&quot;Slide 11&quot;/&gt;&lt;property id=&quot;20307&quot; value=&quot;277&quot;/&gt;&lt;/object&gt;&lt;object type=&quot;3&quot; unique_id=&quot;10015&quot;&gt;&lt;property id=&quot;20148&quot; value=&quot;5&quot;/&gt;&lt;property id=&quot;20300&quot; value=&quot;Slide 12&quot;/&gt;&lt;property id=&quot;20307&quot; value=&quot;289&quot;/&gt;&lt;/object&gt;&lt;object type=&quot;3&quot; unique_id=&quot;10016&quot;&gt;&lt;property id=&quot;20148&quot; value=&quot;5&quot;/&gt;&lt;property id=&quot;20300&quot; value=&quot;Slide 13&quot;/&gt;&lt;property id=&quot;20307&quot; value=&quot;269&quot;/&gt;&lt;/object&gt;&lt;object type=&quot;3&quot; unique_id=&quot;10017&quot;&gt;&lt;property id=&quot;20148&quot; value=&quot;5&quot;/&gt;&lt;property id=&quot;20300&quot; value=&quot;Slide 14&quot;/&gt;&lt;property id=&quot;20307&quot; value=&quot;264&quot;/&gt;&lt;/object&gt;&lt;/object&gt;&lt;/object&gt;&lt;/database&gt;"/>
  <p:tag name="SECTOMILLISECCONVERTED" val="1"/>
</p:tagLst>
</file>

<file path=ppt/theme/theme1.xml><?xml version="1.0" encoding="utf-8"?>
<a:theme xmlns:a="http://schemas.openxmlformats.org/drawingml/2006/main" name="Thạch Trương Thảo (0987 039 863)">
  <a:themeElements>
    <a:clrScheme name="Thạch Trương Thảo (0987 039 86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ạch Trương Thảo (0987 039 863)">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hạch Trương Thảo (0987 039 86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ạch Trương Thảo (0987 039 86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ạch Trương Thảo (0987 039 86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ạch Trương Thảo (0987 039 86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ạch Trương Thảo (0987 039 86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ạch Trương Thảo (0987 039 86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ạch Trương Thảo (0987 039 86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ạch Trương Thảo (0987 039 86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ạch Trương Thảo (0987 039 86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ạch Trương Thảo (0987 039 86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ạch Trương Thảo (0987 039 86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ạch Trương Thảo (0987 039 86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466</TotalTime>
  <Words>950</Words>
  <Application>Microsoft PowerPoint</Application>
  <PresentationFormat>On-screen Show (4:3)</PresentationFormat>
  <Paragraphs>84</Paragraphs>
  <Slides>14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Times New Roman</vt:lpstr>
      <vt:lpstr>.VnTime</vt:lpstr>
      <vt:lpstr>Arial</vt:lpstr>
      <vt:lpstr>Thạch Trương Thảo (0987 039 863)</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AutoBVT</cp:lastModifiedBy>
  <cp:revision>64</cp:revision>
  <cp:lastPrinted>1601-01-01T00:00:00Z</cp:lastPrinted>
  <dcterms:created xsi:type="dcterms:W3CDTF">1601-01-01T00:00:00Z</dcterms:created>
  <dcterms:modified xsi:type="dcterms:W3CDTF">2016-01-22T04:27:23Z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